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73" r:id="rId3"/>
    <p:sldId id="274" r:id="rId4"/>
    <p:sldId id="280" r:id="rId5"/>
    <p:sldId id="263" r:id="rId6"/>
    <p:sldId id="279" r:id="rId7"/>
    <p:sldId id="278" r:id="rId8"/>
    <p:sldId id="282" r:id="rId9"/>
    <p:sldId id="256" r:id="rId10"/>
    <p:sldId id="257" r:id="rId11"/>
    <p:sldId id="283" r:id="rId12"/>
    <p:sldId id="284" r:id="rId13"/>
    <p:sldId id="288" r:id="rId14"/>
    <p:sldId id="289" r:id="rId15"/>
    <p:sldId id="290" r:id="rId16"/>
    <p:sldId id="287" r:id="rId17"/>
    <p:sldId id="271" r:id="rId18"/>
    <p:sldId id="272" r:id="rId19"/>
    <p:sldId id="260" r:id="rId20"/>
    <p:sldId id="267" r:id="rId21"/>
    <p:sldId id="262" r:id="rId22"/>
    <p:sldId id="276" r:id="rId23"/>
    <p:sldId id="277" r:id="rId24"/>
    <p:sldId id="291" r:id="rId25"/>
    <p:sldId id="29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0" autoAdjust="0"/>
    <p:restoredTop sz="94660"/>
  </p:normalViewPr>
  <p:slideViewPr>
    <p:cSldViewPr snapToGrid="0">
      <p:cViewPr varScale="1">
        <p:scale>
          <a:sx n="111" d="100"/>
          <a:sy n="111" d="100"/>
        </p:scale>
        <p:origin x="1590"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C221D-17A7-4733-BCCB-79BEB8A2E52F}"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3C7397CA-1574-46E7-8DA0-A9591B04C7D6}">
      <dgm:prSet phldrT="[Text]"/>
      <dgm:spPr/>
      <dgm:t>
        <a:bodyPr/>
        <a:lstStyle/>
        <a:p>
          <a:r>
            <a:rPr lang="en-US" dirty="0"/>
            <a:t>Proxyism</a:t>
          </a:r>
        </a:p>
      </dgm:t>
    </dgm:pt>
    <dgm:pt modelId="{8758220D-7821-4823-9479-CEAAE4F8A35E}" type="parTrans" cxnId="{3642CDFB-2602-4E27-8ACD-799DB6731872}">
      <dgm:prSet/>
      <dgm:spPr/>
      <dgm:t>
        <a:bodyPr/>
        <a:lstStyle/>
        <a:p>
          <a:endParaRPr lang="en-US"/>
        </a:p>
      </dgm:t>
    </dgm:pt>
    <dgm:pt modelId="{3BBDA38A-8B2C-4571-899A-506EDA9F8101}" type="sibTrans" cxnId="{3642CDFB-2602-4E27-8ACD-799DB6731872}">
      <dgm:prSet/>
      <dgm:spPr/>
      <dgm:t>
        <a:bodyPr/>
        <a:lstStyle/>
        <a:p>
          <a:endParaRPr lang="en-US"/>
        </a:p>
      </dgm:t>
    </dgm:pt>
    <dgm:pt modelId="{3C1B5C91-F5BB-4F3B-A07D-A2F5D0AD2262}">
      <dgm:prSet phldrT="[Text]" custT="1"/>
      <dgm:spPr/>
      <dgm:t>
        <a:bodyPr/>
        <a:lstStyle/>
        <a:p>
          <a:r>
            <a:rPr lang="en-US" sz="1400" dirty="0"/>
            <a:t>Comprehensive Theory</a:t>
          </a:r>
        </a:p>
      </dgm:t>
    </dgm:pt>
    <dgm:pt modelId="{69521483-0F29-4B46-9368-AC81301657F3}" type="parTrans" cxnId="{AFFACD9D-7487-443F-9A44-84E4C1E58175}">
      <dgm:prSet/>
      <dgm:spPr/>
      <dgm:t>
        <a:bodyPr/>
        <a:lstStyle/>
        <a:p>
          <a:endParaRPr lang="en-US"/>
        </a:p>
      </dgm:t>
    </dgm:pt>
    <dgm:pt modelId="{7979021C-A06E-4DA8-BE99-E8B7459DBB4A}" type="sibTrans" cxnId="{AFFACD9D-7487-443F-9A44-84E4C1E58175}">
      <dgm:prSet/>
      <dgm:spPr/>
      <dgm:t>
        <a:bodyPr/>
        <a:lstStyle/>
        <a:p>
          <a:endParaRPr lang="en-US"/>
        </a:p>
      </dgm:t>
    </dgm:pt>
    <dgm:pt modelId="{B4AF00D1-B00E-41AB-8059-3187A6F02DA8}">
      <dgm:prSet phldrT="[Text]"/>
      <dgm:spPr/>
      <dgm:t>
        <a:bodyPr/>
        <a:lstStyle/>
        <a:p>
          <a:r>
            <a:rPr lang="en-US" dirty="0"/>
            <a:t>Proxy Environment</a:t>
          </a:r>
        </a:p>
      </dgm:t>
    </dgm:pt>
    <dgm:pt modelId="{446B40B3-7592-4701-9AE9-C24A4C658D47}" type="parTrans" cxnId="{43B98CD2-6D0C-4DE3-927C-DB7EEC30D233}">
      <dgm:prSet/>
      <dgm:spPr/>
      <dgm:t>
        <a:bodyPr/>
        <a:lstStyle/>
        <a:p>
          <a:endParaRPr lang="en-US"/>
        </a:p>
      </dgm:t>
    </dgm:pt>
    <dgm:pt modelId="{3CD61100-1A7B-4AF7-BA88-734FD6DCA3CE}" type="sibTrans" cxnId="{43B98CD2-6D0C-4DE3-927C-DB7EEC30D233}">
      <dgm:prSet/>
      <dgm:spPr/>
      <dgm:t>
        <a:bodyPr/>
        <a:lstStyle/>
        <a:p>
          <a:endParaRPr lang="en-US"/>
        </a:p>
      </dgm:t>
    </dgm:pt>
    <dgm:pt modelId="{590F0473-0545-4337-B67A-E9CD1377B176}">
      <dgm:prSet phldrT="[Text]" custT="1"/>
      <dgm:spPr/>
      <dgm:t>
        <a:bodyPr/>
        <a:lstStyle/>
        <a:p>
          <a:r>
            <a:rPr lang="en-US" sz="1400" dirty="0"/>
            <a:t>Political and Strategic Space </a:t>
          </a:r>
        </a:p>
      </dgm:t>
    </dgm:pt>
    <dgm:pt modelId="{19FC7169-D6C9-439E-8AC9-F7B51C3F62C6}" type="parTrans" cxnId="{3AD3F546-9AB9-4E4E-B3F0-5B908208D49B}">
      <dgm:prSet/>
      <dgm:spPr/>
      <dgm:t>
        <a:bodyPr/>
        <a:lstStyle/>
        <a:p>
          <a:endParaRPr lang="en-US"/>
        </a:p>
      </dgm:t>
    </dgm:pt>
    <dgm:pt modelId="{B465783A-F4FA-4D70-90AB-9E8A66187844}" type="sibTrans" cxnId="{3AD3F546-9AB9-4E4E-B3F0-5B908208D49B}">
      <dgm:prSet/>
      <dgm:spPr/>
      <dgm:t>
        <a:bodyPr/>
        <a:lstStyle/>
        <a:p>
          <a:endParaRPr lang="en-US"/>
        </a:p>
      </dgm:t>
    </dgm:pt>
    <dgm:pt modelId="{D8FA7ECD-8E52-4A86-9DC8-8F124EA23179}">
      <dgm:prSet phldrT="[Text]"/>
      <dgm:spPr/>
      <dgm:t>
        <a:bodyPr/>
        <a:lstStyle/>
        <a:p>
          <a:r>
            <a:rPr lang="en-US" dirty="0"/>
            <a:t>Proxy War</a:t>
          </a:r>
        </a:p>
      </dgm:t>
    </dgm:pt>
    <dgm:pt modelId="{8A384692-43CD-41A7-90E0-2C0482759FA1}" type="parTrans" cxnId="{B8DAAF68-FEA5-47FF-9CD8-927ECC04A1DD}">
      <dgm:prSet/>
      <dgm:spPr/>
      <dgm:t>
        <a:bodyPr/>
        <a:lstStyle/>
        <a:p>
          <a:endParaRPr lang="en-US"/>
        </a:p>
      </dgm:t>
    </dgm:pt>
    <dgm:pt modelId="{274B0871-11FF-4CA4-BA87-532335A1B770}" type="sibTrans" cxnId="{B8DAAF68-FEA5-47FF-9CD8-927ECC04A1DD}">
      <dgm:prSet/>
      <dgm:spPr/>
      <dgm:t>
        <a:bodyPr/>
        <a:lstStyle/>
        <a:p>
          <a:endParaRPr lang="en-US"/>
        </a:p>
      </dgm:t>
    </dgm:pt>
    <dgm:pt modelId="{6D25A4CC-6203-4381-A3C8-4B79E71A860E}">
      <dgm:prSet phldrT="[Text]" custT="1"/>
      <dgm:spPr/>
      <dgm:t>
        <a:bodyPr/>
        <a:lstStyle/>
        <a:p>
          <a:r>
            <a:rPr lang="en-US" sz="1400" dirty="0"/>
            <a:t>Strategic and Operational Space</a:t>
          </a:r>
        </a:p>
      </dgm:t>
    </dgm:pt>
    <dgm:pt modelId="{941BA02C-154E-4E59-A328-5554B9518310}" type="parTrans" cxnId="{7E919FD7-80FE-4868-BABE-519180C43250}">
      <dgm:prSet/>
      <dgm:spPr/>
      <dgm:t>
        <a:bodyPr/>
        <a:lstStyle/>
        <a:p>
          <a:endParaRPr lang="en-US"/>
        </a:p>
      </dgm:t>
    </dgm:pt>
    <dgm:pt modelId="{0E59932B-6BAB-4BEB-9CA7-09AD377E6AF3}" type="sibTrans" cxnId="{7E919FD7-80FE-4868-BABE-519180C43250}">
      <dgm:prSet/>
      <dgm:spPr/>
      <dgm:t>
        <a:bodyPr/>
        <a:lstStyle/>
        <a:p>
          <a:endParaRPr lang="en-US"/>
        </a:p>
      </dgm:t>
    </dgm:pt>
    <dgm:pt modelId="{E9BFB775-BA65-44BF-BE54-C9A479B04A7F}">
      <dgm:prSet phldrT="[Text]"/>
      <dgm:spPr/>
      <dgm:t>
        <a:bodyPr/>
        <a:lstStyle/>
        <a:p>
          <a:r>
            <a:rPr lang="en-US" dirty="0"/>
            <a:t>Proxy Warfare</a:t>
          </a:r>
        </a:p>
      </dgm:t>
    </dgm:pt>
    <dgm:pt modelId="{8D347464-C2BA-4D76-9E56-C67A01D7544A}" type="parTrans" cxnId="{AA2143D7-5D9D-4887-8899-0A6621EF32CE}">
      <dgm:prSet/>
      <dgm:spPr/>
      <dgm:t>
        <a:bodyPr/>
        <a:lstStyle/>
        <a:p>
          <a:endParaRPr lang="en-US"/>
        </a:p>
      </dgm:t>
    </dgm:pt>
    <dgm:pt modelId="{899CBA1A-6AD0-4456-928E-37283189861E}" type="sibTrans" cxnId="{AA2143D7-5D9D-4887-8899-0A6621EF32CE}">
      <dgm:prSet/>
      <dgm:spPr/>
      <dgm:t>
        <a:bodyPr/>
        <a:lstStyle/>
        <a:p>
          <a:endParaRPr lang="en-US"/>
        </a:p>
      </dgm:t>
    </dgm:pt>
    <dgm:pt modelId="{A6E76724-B86C-47D7-8B77-632EAD154D8B}">
      <dgm:prSet phldrT="[Text]" custT="1"/>
      <dgm:spPr/>
      <dgm:t>
        <a:bodyPr/>
        <a:lstStyle/>
        <a:p>
          <a:r>
            <a:rPr lang="en-US" sz="1400" dirty="0"/>
            <a:t>Operational and Tactical Space</a:t>
          </a:r>
        </a:p>
      </dgm:t>
    </dgm:pt>
    <dgm:pt modelId="{10BD6B12-327E-4F14-B749-EA9003A8208E}" type="parTrans" cxnId="{CAFCDFCA-6041-4325-8A5A-C97D7B61FAB6}">
      <dgm:prSet/>
      <dgm:spPr/>
      <dgm:t>
        <a:bodyPr/>
        <a:lstStyle/>
        <a:p>
          <a:endParaRPr lang="en-US"/>
        </a:p>
      </dgm:t>
    </dgm:pt>
    <dgm:pt modelId="{96F575BE-4A62-412A-A184-3D583089FBF5}" type="sibTrans" cxnId="{CAFCDFCA-6041-4325-8A5A-C97D7B61FAB6}">
      <dgm:prSet/>
      <dgm:spPr/>
      <dgm:t>
        <a:bodyPr/>
        <a:lstStyle/>
        <a:p>
          <a:endParaRPr lang="en-US"/>
        </a:p>
      </dgm:t>
    </dgm:pt>
    <dgm:pt modelId="{1AAB97D8-799F-453F-868F-996D4C7A0736}" type="pres">
      <dgm:prSet presAssocID="{C19C221D-17A7-4733-BCCB-79BEB8A2E52F}" presName="rootnode" presStyleCnt="0">
        <dgm:presLayoutVars>
          <dgm:chMax/>
          <dgm:chPref/>
          <dgm:dir/>
          <dgm:animLvl val="lvl"/>
        </dgm:presLayoutVars>
      </dgm:prSet>
      <dgm:spPr/>
    </dgm:pt>
    <dgm:pt modelId="{985A0B55-87C9-4685-9EB3-BBB38E4BE7BB}" type="pres">
      <dgm:prSet presAssocID="{3C7397CA-1574-46E7-8DA0-A9591B04C7D6}" presName="composite" presStyleCnt="0"/>
      <dgm:spPr/>
    </dgm:pt>
    <dgm:pt modelId="{7762BE02-F29A-4F39-BF6E-7D2380EAF3BB}" type="pres">
      <dgm:prSet presAssocID="{3C7397CA-1574-46E7-8DA0-A9591B04C7D6}" presName="bentUpArrow1" presStyleLbl="alignImgPlace1" presStyleIdx="0" presStyleCnt="3"/>
      <dgm:spPr/>
    </dgm:pt>
    <dgm:pt modelId="{841DE364-0BDE-4A50-8FAA-78A9358BB417}" type="pres">
      <dgm:prSet presAssocID="{3C7397CA-1574-46E7-8DA0-A9591B04C7D6}" presName="ParentText" presStyleLbl="node1" presStyleIdx="0" presStyleCnt="4">
        <dgm:presLayoutVars>
          <dgm:chMax val="1"/>
          <dgm:chPref val="1"/>
          <dgm:bulletEnabled val="1"/>
        </dgm:presLayoutVars>
      </dgm:prSet>
      <dgm:spPr/>
    </dgm:pt>
    <dgm:pt modelId="{DE583A67-DFED-46E7-89E2-4BE1FF402737}" type="pres">
      <dgm:prSet presAssocID="{3C7397CA-1574-46E7-8DA0-A9591B04C7D6}" presName="ChildText" presStyleLbl="revTx" presStyleIdx="0" presStyleCnt="4" custScaleX="177638" custLinFactNeighborX="39471">
        <dgm:presLayoutVars>
          <dgm:chMax val="0"/>
          <dgm:chPref val="0"/>
          <dgm:bulletEnabled val="1"/>
        </dgm:presLayoutVars>
      </dgm:prSet>
      <dgm:spPr/>
    </dgm:pt>
    <dgm:pt modelId="{379E4309-434F-4B1C-9F27-ED5E8F445FDD}" type="pres">
      <dgm:prSet presAssocID="{3BBDA38A-8B2C-4571-899A-506EDA9F8101}" presName="sibTrans" presStyleCnt="0"/>
      <dgm:spPr/>
    </dgm:pt>
    <dgm:pt modelId="{2D20E903-D899-4B40-A306-FC49143D6002}" type="pres">
      <dgm:prSet presAssocID="{B4AF00D1-B00E-41AB-8059-3187A6F02DA8}" presName="composite" presStyleCnt="0"/>
      <dgm:spPr/>
    </dgm:pt>
    <dgm:pt modelId="{7D1DBD64-84BE-42E9-9D71-D64673063CF8}" type="pres">
      <dgm:prSet presAssocID="{B4AF00D1-B00E-41AB-8059-3187A6F02DA8}" presName="bentUpArrow1" presStyleLbl="alignImgPlace1" presStyleIdx="1" presStyleCnt="3"/>
      <dgm:spPr/>
    </dgm:pt>
    <dgm:pt modelId="{B88FB134-4CBE-4034-BCFC-B2C0236CD09C}" type="pres">
      <dgm:prSet presAssocID="{B4AF00D1-B00E-41AB-8059-3187A6F02DA8}" presName="ParentText" presStyleLbl="node1" presStyleIdx="1" presStyleCnt="4">
        <dgm:presLayoutVars>
          <dgm:chMax val="1"/>
          <dgm:chPref val="1"/>
          <dgm:bulletEnabled val="1"/>
        </dgm:presLayoutVars>
      </dgm:prSet>
      <dgm:spPr/>
    </dgm:pt>
    <dgm:pt modelId="{F50BC164-7728-4A02-80CA-CDE34AAD7F3B}" type="pres">
      <dgm:prSet presAssocID="{B4AF00D1-B00E-41AB-8059-3187A6F02DA8}" presName="ChildText" presStyleLbl="revTx" presStyleIdx="1" presStyleCnt="4" custScaleX="245228" custLinFactNeighborX="73590">
        <dgm:presLayoutVars>
          <dgm:chMax val="0"/>
          <dgm:chPref val="0"/>
          <dgm:bulletEnabled val="1"/>
        </dgm:presLayoutVars>
      </dgm:prSet>
      <dgm:spPr/>
    </dgm:pt>
    <dgm:pt modelId="{DDB62866-DADF-4ED0-9C8A-EF1C28636C73}" type="pres">
      <dgm:prSet presAssocID="{3CD61100-1A7B-4AF7-BA88-734FD6DCA3CE}" presName="sibTrans" presStyleCnt="0"/>
      <dgm:spPr/>
    </dgm:pt>
    <dgm:pt modelId="{5AEECBB7-A69C-4766-A33A-D1ED7C0268C6}" type="pres">
      <dgm:prSet presAssocID="{D8FA7ECD-8E52-4A86-9DC8-8F124EA23179}" presName="composite" presStyleCnt="0"/>
      <dgm:spPr/>
    </dgm:pt>
    <dgm:pt modelId="{B447D78A-5CEB-4E87-A087-170BACD0638B}" type="pres">
      <dgm:prSet presAssocID="{D8FA7ECD-8E52-4A86-9DC8-8F124EA23179}" presName="bentUpArrow1" presStyleLbl="alignImgPlace1" presStyleIdx="2" presStyleCnt="3"/>
      <dgm:spPr/>
    </dgm:pt>
    <dgm:pt modelId="{9AEE2CC4-8C7B-4DAF-820B-96097389BFC3}" type="pres">
      <dgm:prSet presAssocID="{D8FA7ECD-8E52-4A86-9DC8-8F124EA23179}" presName="ParentText" presStyleLbl="node1" presStyleIdx="2" presStyleCnt="4">
        <dgm:presLayoutVars>
          <dgm:chMax val="1"/>
          <dgm:chPref val="1"/>
          <dgm:bulletEnabled val="1"/>
        </dgm:presLayoutVars>
      </dgm:prSet>
      <dgm:spPr/>
    </dgm:pt>
    <dgm:pt modelId="{D2857446-96B6-4585-A786-CAFC5DD2FBDA}" type="pres">
      <dgm:prSet presAssocID="{D8FA7ECD-8E52-4A86-9DC8-8F124EA23179}" presName="ChildText" presStyleLbl="revTx" presStyleIdx="2" presStyleCnt="4" custScaleX="206467" custLinFactNeighborX="52238" custLinFactNeighborY="2723">
        <dgm:presLayoutVars>
          <dgm:chMax val="0"/>
          <dgm:chPref val="0"/>
          <dgm:bulletEnabled val="1"/>
        </dgm:presLayoutVars>
      </dgm:prSet>
      <dgm:spPr/>
    </dgm:pt>
    <dgm:pt modelId="{407B2683-42A6-4F47-A950-C65BF7D9C853}" type="pres">
      <dgm:prSet presAssocID="{274B0871-11FF-4CA4-BA87-532335A1B770}" presName="sibTrans" presStyleCnt="0"/>
      <dgm:spPr/>
    </dgm:pt>
    <dgm:pt modelId="{CB19761E-E552-4A11-93FF-236F7F2371D4}" type="pres">
      <dgm:prSet presAssocID="{E9BFB775-BA65-44BF-BE54-C9A479B04A7F}" presName="composite" presStyleCnt="0"/>
      <dgm:spPr/>
    </dgm:pt>
    <dgm:pt modelId="{93ED22FF-1910-45BA-B49D-A7DEA9879781}" type="pres">
      <dgm:prSet presAssocID="{E9BFB775-BA65-44BF-BE54-C9A479B04A7F}" presName="ParentText" presStyleLbl="node1" presStyleIdx="3" presStyleCnt="4">
        <dgm:presLayoutVars>
          <dgm:chMax val="1"/>
          <dgm:chPref val="1"/>
          <dgm:bulletEnabled val="1"/>
        </dgm:presLayoutVars>
      </dgm:prSet>
      <dgm:spPr/>
    </dgm:pt>
    <dgm:pt modelId="{DC45C0E2-0572-442A-BFB5-FC0F473FCBB8}" type="pres">
      <dgm:prSet presAssocID="{E9BFB775-BA65-44BF-BE54-C9A479B04A7F}" presName="FinalChildText" presStyleLbl="revTx" presStyleIdx="3" presStyleCnt="4" custScaleX="119288" custLinFactNeighborX="9621">
        <dgm:presLayoutVars>
          <dgm:chMax val="0"/>
          <dgm:chPref val="0"/>
          <dgm:bulletEnabled val="1"/>
        </dgm:presLayoutVars>
      </dgm:prSet>
      <dgm:spPr/>
    </dgm:pt>
  </dgm:ptLst>
  <dgm:cxnLst>
    <dgm:cxn modelId="{1DE10412-BF94-44FE-B45C-221CC35DFAAD}" type="presOf" srcId="{D8FA7ECD-8E52-4A86-9DC8-8F124EA23179}" destId="{9AEE2CC4-8C7B-4DAF-820B-96097389BFC3}" srcOrd="0" destOrd="0" presId="urn:microsoft.com/office/officeart/2005/8/layout/StepDownProcess"/>
    <dgm:cxn modelId="{80F1F61E-5DE1-4B82-85F3-8BE0C6B16C1C}" type="presOf" srcId="{6D25A4CC-6203-4381-A3C8-4B79E71A860E}" destId="{D2857446-96B6-4585-A786-CAFC5DD2FBDA}" srcOrd="0" destOrd="0" presId="urn:microsoft.com/office/officeart/2005/8/layout/StepDownProcess"/>
    <dgm:cxn modelId="{948AA028-06B9-42D4-AF0A-4E2C04DEE0AD}" type="presOf" srcId="{B4AF00D1-B00E-41AB-8059-3187A6F02DA8}" destId="{B88FB134-4CBE-4034-BCFC-B2C0236CD09C}" srcOrd="0" destOrd="0" presId="urn:microsoft.com/office/officeart/2005/8/layout/StepDownProcess"/>
    <dgm:cxn modelId="{1CB5163B-F044-407B-9B5F-0C5CBFA962B8}" type="presOf" srcId="{C19C221D-17A7-4733-BCCB-79BEB8A2E52F}" destId="{1AAB97D8-799F-453F-868F-996D4C7A0736}" srcOrd="0" destOrd="0" presId="urn:microsoft.com/office/officeart/2005/8/layout/StepDownProcess"/>
    <dgm:cxn modelId="{3AD3F546-9AB9-4E4E-B3F0-5B908208D49B}" srcId="{B4AF00D1-B00E-41AB-8059-3187A6F02DA8}" destId="{590F0473-0545-4337-B67A-E9CD1377B176}" srcOrd="0" destOrd="0" parTransId="{19FC7169-D6C9-439E-8AC9-F7B51C3F62C6}" sibTransId="{B465783A-F4FA-4D70-90AB-9E8A66187844}"/>
    <dgm:cxn modelId="{B8DAAF68-FEA5-47FF-9CD8-927ECC04A1DD}" srcId="{C19C221D-17A7-4733-BCCB-79BEB8A2E52F}" destId="{D8FA7ECD-8E52-4A86-9DC8-8F124EA23179}" srcOrd="2" destOrd="0" parTransId="{8A384692-43CD-41A7-90E0-2C0482759FA1}" sibTransId="{274B0871-11FF-4CA4-BA87-532335A1B770}"/>
    <dgm:cxn modelId="{810DB26A-3AFE-4859-A93D-9BBC7FCD68E4}" type="presOf" srcId="{E9BFB775-BA65-44BF-BE54-C9A479B04A7F}" destId="{93ED22FF-1910-45BA-B49D-A7DEA9879781}" srcOrd="0" destOrd="0" presId="urn:microsoft.com/office/officeart/2005/8/layout/StepDownProcess"/>
    <dgm:cxn modelId="{758FD77B-C30E-4CA3-8D20-05D70DC16EDD}" type="presOf" srcId="{A6E76724-B86C-47D7-8B77-632EAD154D8B}" destId="{DC45C0E2-0572-442A-BFB5-FC0F473FCBB8}" srcOrd="0" destOrd="0" presId="urn:microsoft.com/office/officeart/2005/8/layout/StepDownProcess"/>
    <dgm:cxn modelId="{AFFACD9D-7487-443F-9A44-84E4C1E58175}" srcId="{3C7397CA-1574-46E7-8DA0-A9591B04C7D6}" destId="{3C1B5C91-F5BB-4F3B-A07D-A2F5D0AD2262}" srcOrd="0" destOrd="0" parTransId="{69521483-0F29-4B46-9368-AC81301657F3}" sibTransId="{7979021C-A06E-4DA8-BE99-E8B7459DBB4A}"/>
    <dgm:cxn modelId="{ABBD18B3-EE88-4757-B356-465A13AB513E}" type="presOf" srcId="{590F0473-0545-4337-B67A-E9CD1377B176}" destId="{F50BC164-7728-4A02-80CA-CDE34AAD7F3B}" srcOrd="0" destOrd="0" presId="urn:microsoft.com/office/officeart/2005/8/layout/StepDownProcess"/>
    <dgm:cxn modelId="{CAFCDFCA-6041-4325-8A5A-C97D7B61FAB6}" srcId="{E9BFB775-BA65-44BF-BE54-C9A479B04A7F}" destId="{A6E76724-B86C-47D7-8B77-632EAD154D8B}" srcOrd="0" destOrd="0" parTransId="{10BD6B12-327E-4F14-B749-EA9003A8208E}" sibTransId="{96F575BE-4A62-412A-A184-3D583089FBF5}"/>
    <dgm:cxn modelId="{43B98CD2-6D0C-4DE3-927C-DB7EEC30D233}" srcId="{C19C221D-17A7-4733-BCCB-79BEB8A2E52F}" destId="{B4AF00D1-B00E-41AB-8059-3187A6F02DA8}" srcOrd="1" destOrd="0" parTransId="{446B40B3-7592-4701-9AE9-C24A4C658D47}" sibTransId="{3CD61100-1A7B-4AF7-BA88-734FD6DCA3CE}"/>
    <dgm:cxn modelId="{AA2143D7-5D9D-4887-8899-0A6621EF32CE}" srcId="{C19C221D-17A7-4733-BCCB-79BEB8A2E52F}" destId="{E9BFB775-BA65-44BF-BE54-C9A479B04A7F}" srcOrd="3" destOrd="0" parTransId="{8D347464-C2BA-4D76-9E56-C67A01D7544A}" sibTransId="{899CBA1A-6AD0-4456-928E-37283189861E}"/>
    <dgm:cxn modelId="{7E919FD7-80FE-4868-BABE-519180C43250}" srcId="{D8FA7ECD-8E52-4A86-9DC8-8F124EA23179}" destId="{6D25A4CC-6203-4381-A3C8-4B79E71A860E}" srcOrd="0" destOrd="0" parTransId="{941BA02C-154E-4E59-A328-5554B9518310}" sibTransId="{0E59932B-6BAB-4BEB-9CA7-09AD377E6AF3}"/>
    <dgm:cxn modelId="{E085B7E2-50F7-4DE3-9A59-2EE6C6DD598B}" type="presOf" srcId="{3C7397CA-1574-46E7-8DA0-A9591B04C7D6}" destId="{841DE364-0BDE-4A50-8FAA-78A9358BB417}" srcOrd="0" destOrd="0" presId="urn:microsoft.com/office/officeart/2005/8/layout/StepDownProcess"/>
    <dgm:cxn modelId="{0736CAEA-8995-47EF-8CAC-F4DBF0F84362}" type="presOf" srcId="{3C1B5C91-F5BB-4F3B-A07D-A2F5D0AD2262}" destId="{DE583A67-DFED-46E7-89E2-4BE1FF402737}" srcOrd="0" destOrd="0" presId="urn:microsoft.com/office/officeart/2005/8/layout/StepDownProcess"/>
    <dgm:cxn modelId="{3642CDFB-2602-4E27-8ACD-799DB6731872}" srcId="{C19C221D-17A7-4733-BCCB-79BEB8A2E52F}" destId="{3C7397CA-1574-46E7-8DA0-A9591B04C7D6}" srcOrd="0" destOrd="0" parTransId="{8758220D-7821-4823-9479-CEAAE4F8A35E}" sibTransId="{3BBDA38A-8B2C-4571-899A-506EDA9F8101}"/>
    <dgm:cxn modelId="{8805F6E6-E712-45D3-A726-F0B0378028A1}" type="presParOf" srcId="{1AAB97D8-799F-453F-868F-996D4C7A0736}" destId="{985A0B55-87C9-4685-9EB3-BBB38E4BE7BB}" srcOrd="0" destOrd="0" presId="urn:microsoft.com/office/officeart/2005/8/layout/StepDownProcess"/>
    <dgm:cxn modelId="{63813193-0C05-4232-A034-17BB4756EC9E}" type="presParOf" srcId="{985A0B55-87C9-4685-9EB3-BBB38E4BE7BB}" destId="{7762BE02-F29A-4F39-BF6E-7D2380EAF3BB}" srcOrd="0" destOrd="0" presId="urn:microsoft.com/office/officeart/2005/8/layout/StepDownProcess"/>
    <dgm:cxn modelId="{66611D5D-B3F8-4730-A08E-E084AA5164A2}" type="presParOf" srcId="{985A0B55-87C9-4685-9EB3-BBB38E4BE7BB}" destId="{841DE364-0BDE-4A50-8FAA-78A9358BB417}" srcOrd="1" destOrd="0" presId="urn:microsoft.com/office/officeart/2005/8/layout/StepDownProcess"/>
    <dgm:cxn modelId="{312FDC1C-07C8-4E2E-A2F9-605D3A9AF96A}" type="presParOf" srcId="{985A0B55-87C9-4685-9EB3-BBB38E4BE7BB}" destId="{DE583A67-DFED-46E7-89E2-4BE1FF402737}" srcOrd="2" destOrd="0" presId="urn:microsoft.com/office/officeart/2005/8/layout/StepDownProcess"/>
    <dgm:cxn modelId="{0CFD7792-5BAA-4C06-86E8-63FC149006FB}" type="presParOf" srcId="{1AAB97D8-799F-453F-868F-996D4C7A0736}" destId="{379E4309-434F-4B1C-9F27-ED5E8F445FDD}" srcOrd="1" destOrd="0" presId="urn:microsoft.com/office/officeart/2005/8/layout/StepDownProcess"/>
    <dgm:cxn modelId="{A050C07E-6877-4680-85CC-0CD4BF0B0A47}" type="presParOf" srcId="{1AAB97D8-799F-453F-868F-996D4C7A0736}" destId="{2D20E903-D899-4B40-A306-FC49143D6002}" srcOrd="2" destOrd="0" presId="urn:microsoft.com/office/officeart/2005/8/layout/StepDownProcess"/>
    <dgm:cxn modelId="{26769BEC-3A3B-49FA-9BC4-35685298325A}" type="presParOf" srcId="{2D20E903-D899-4B40-A306-FC49143D6002}" destId="{7D1DBD64-84BE-42E9-9D71-D64673063CF8}" srcOrd="0" destOrd="0" presId="urn:microsoft.com/office/officeart/2005/8/layout/StepDownProcess"/>
    <dgm:cxn modelId="{D56834D6-E91A-4491-9332-DD14831380E2}" type="presParOf" srcId="{2D20E903-D899-4B40-A306-FC49143D6002}" destId="{B88FB134-4CBE-4034-BCFC-B2C0236CD09C}" srcOrd="1" destOrd="0" presId="urn:microsoft.com/office/officeart/2005/8/layout/StepDownProcess"/>
    <dgm:cxn modelId="{D3BFF456-FAD7-4541-93F8-B94B820FC332}" type="presParOf" srcId="{2D20E903-D899-4B40-A306-FC49143D6002}" destId="{F50BC164-7728-4A02-80CA-CDE34AAD7F3B}" srcOrd="2" destOrd="0" presId="urn:microsoft.com/office/officeart/2005/8/layout/StepDownProcess"/>
    <dgm:cxn modelId="{4D3BD137-544C-40BB-9256-6E8FD01CDE75}" type="presParOf" srcId="{1AAB97D8-799F-453F-868F-996D4C7A0736}" destId="{DDB62866-DADF-4ED0-9C8A-EF1C28636C73}" srcOrd="3" destOrd="0" presId="urn:microsoft.com/office/officeart/2005/8/layout/StepDownProcess"/>
    <dgm:cxn modelId="{9947B77C-9D94-4DBB-867E-5E62E347D94D}" type="presParOf" srcId="{1AAB97D8-799F-453F-868F-996D4C7A0736}" destId="{5AEECBB7-A69C-4766-A33A-D1ED7C0268C6}" srcOrd="4" destOrd="0" presId="urn:microsoft.com/office/officeart/2005/8/layout/StepDownProcess"/>
    <dgm:cxn modelId="{602C53DA-D06C-4FE5-BD46-5757FE0A01ED}" type="presParOf" srcId="{5AEECBB7-A69C-4766-A33A-D1ED7C0268C6}" destId="{B447D78A-5CEB-4E87-A087-170BACD0638B}" srcOrd="0" destOrd="0" presId="urn:microsoft.com/office/officeart/2005/8/layout/StepDownProcess"/>
    <dgm:cxn modelId="{8DB5D315-E156-495D-9FAB-72399450E671}" type="presParOf" srcId="{5AEECBB7-A69C-4766-A33A-D1ED7C0268C6}" destId="{9AEE2CC4-8C7B-4DAF-820B-96097389BFC3}" srcOrd="1" destOrd="0" presId="urn:microsoft.com/office/officeart/2005/8/layout/StepDownProcess"/>
    <dgm:cxn modelId="{AA6CE495-D065-4D59-BE05-F55F5F0497A6}" type="presParOf" srcId="{5AEECBB7-A69C-4766-A33A-D1ED7C0268C6}" destId="{D2857446-96B6-4585-A786-CAFC5DD2FBDA}" srcOrd="2" destOrd="0" presId="urn:microsoft.com/office/officeart/2005/8/layout/StepDownProcess"/>
    <dgm:cxn modelId="{4CCC4C81-A20F-4ABD-91AA-6B92E02521D3}" type="presParOf" srcId="{1AAB97D8-799F-453F-868F-996D4C7A0736}" destId="{407B2683-42A6-4F47-A950-C65BF7D9C853}" srcOrd="5" destOrd="0" presId="urn:microsoft.com/office/officeart/2005/8/layout/StepDownProcess"/>
    <dgm:cxn modelId="{7E102946-91F6-4115-92F8-8A73645BE79B}" type="presParOf" srcId="{1AAB97D8-799F-453F-868F-996D4C7A0736}" destId="{CB19761E-E552-4A11-93FF-236F7F2371D4}" srcOrd="6" destOrd="0" presId="urn:microsoft.com/office/officeart/2005/8/layout/StepDownProcess"/>
    <dgm:cxn modelId="{91CAFE38-09EE-4121-83E4-2D4ABD40C414}" type="presParOf" srcId="{CB19761E-E552-4A11-93FF-236F7F2371D4}" destId="{93ED22FF-1910-45BA-B49D-A7DEA9879781}" srcOrd="0" destOrd="0" presId="urn:microsoft.com/office/officeart/2005/8/layout/StepDownProcess"/>
    <dgm:cxn modelId="{325A00A7-ACDB-4873-995A-BFF91A14E7B3}" type="presParOf" srcId="{CB19761E-E552-4A11-93FF-236F7F2371D4}" destId="{DC45C0E2-0572-442A-BFB5-FC0F473FCBB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5E987-C77D-48FC-8D05-A5972F9743EF}"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59B4C97F-8286-4312-BF11-E31C6EA2B497}">
      <dgm:prSet phldrT="[Text]"/>
      <dgm:spPr/>
      <dgm:t>
        <a:bodyPr/>
        <a:lstStyle/>
        <a:p>
          <a:r>
            <a:rPr lang="en-US" dirty="0"/>
            <a:t>Time</a:t>
          </a:r>
        </a:p>
      </dgm:t>
    </dgm:pt>
    <dgm:pt modelId="{7D7A4BCD-BDC1-40D3-A509-CF6E04AAF0E7}" type="parTrans" cxnId="{34F67A1D-907E-4701-B0FB-E5C73185F597}">
      <dgm:prSet/>
      <dgm:spPr/>
      <dgm:t>
        <a:bodyPr/>
        <a:lstStyle/>
        <a:p>
          <a:endParaRPr lang="en-US"/>
        </a:p>
      </dgm:t>
    </dgm:pt>
    <dgm:pt modelId="{994B86AF-8AE9-474D-9E65-5AC3D3D00ADA}" type="sibTrans" cxnId="{34F67A1D-907E-4701-B0FB-E5C73185F597}">
      <dgm:prSet/>
      <dgm:spPr/>
      <dgm:t>
        <a:bodyPr/>
        <a:lstStyle/>
        <a:p>
          <a:endParaRPr lang="en-US"/>
        </a:p>
      </dgm:t>
    </dgm:pt>
    <dgm:pt modelId="{C43681AF-8471-4EA8-80D5-345172065205}">
      <dgm:prSet phldrT="[Text]"/>
      <dgm:spPr/>
      <dgm:t>
        <a:bodyPr/>
        <a:lstStyle/>
        <a:p>
          <a:r>
            <a:rPr lang="en-US" dirty="0"/>
            <a:t>Power Dynamics</a:t>
          </a:r>
        </a:p>
      </dgm:t>
    </dgm:pt>
    <dgm:pt modelId="{05C02419-8750-427C-BA44-0E4A1FF18152}" type="parTrans" cxnId="{E7B14B11-749F-4F38-B8A7-83B9236AFEFD}">
      <dgm:prSet/>
      <dgm:spPr/>
      <dgm:t>
        <a:bodyPr/>
        <a:lstStyle/>
        <a:p>
          <a:endParaRPr lang="en-US"/>
        </a:p>
      </dgm:t>
    </dgm:pt>
    <dgm:pt modelId="{8861D4AE-0430-4C0D-B258-719FE8578847}" type="sibTrans" cxnId="{E7B14B11-749F-4F38-B8A7-83B9236AFEFD}">
      <dgm:prSet/>
      <dgm:spPr/>
      <dgm:t>
        <a:bodyPr/>
        <a:lstStyle/>
        <a:p>
          <a:endParaRPr lang="en-US"/>
        </a:p>
      </dgm:t>
    </dgm:pt>
    <dgm:pt modelId="{6FE73E2D-84F0-4050-9ADE-94A93B6F3F31}">
      <dgm:prSet phldrT="[Text]"/>
      <dgm:spPr/>
      <dgm:t>
        <a:bodyPr/>
        <a:lstStyle/>
        <a:p>
          <a:r>
            <a:rPr lang="en-US" dirty="0"/>
            <a:t>Principal-Agent Dynamic</a:t>
          </a:r>
        </a:p>
      </dgm:t>
    </dgm:pt>
    <dgm:pt modelId="{4070B6F1-7C60-4230-965A-774AC30A23D4}" type="parTrans" cxnId="{CC2EDF01-CC86-4FAF-9D28-7A34E70C6C0F}">
      <dgm:prSet/>
      <dgm:spPr/>
      <dgm:t>
        <a:bodyPr/>
        <a:lstStyle/>
        <a:p>
          <a:endParaRPr lang="en-US"/>
        </a:p>
      </dgm:t>
    </dgm:pt>
    <dgm:pt modelId="{66EC0A36-D71E-4BFB-BA60-07AE78C34171}" type="sibTrans" cxnId="{CC2EDF01-CC86-4FAF-9D28-7A34E70C6C0F}">
      <dgm:prSet/>
      <dgm:spPr/>
      <dgm:t>
        <a:bodyPr/>
        <a:lstStyle/>
        <a:p>
          <a:endParaRPr lang="en-US"/>
        </a:p>
      </dgm:t>
    </dgm:pt>
    <dgm:pt modelId="{EEA062AE-17FF-4FBB-B90A-2E01F8925E70}" type="pres">
      <dgm:prSet presAssocID="{DA15E987-C77D-48FC-8D05-A5972F9743EF}" presName="cycle" presStyleCnt="0">
        <dgm:presLayoutVars>
          <dgm:dir/>
          <dgm:resizeHandles val="exact"/>
        </dgm:presLayoutVars>
      </dgm:prSet>
      <dgm:spPr/>
    </dgm:pt>
    <dgm:pt modelId="{6F3E459E-5EA6-4AB2-A7FC-4B7926C2006A}" type="pres">
      <dgm:prSet presAssocID="{59B4C97F-8286-4312-BF11-E31C6EA2B497}" presName="node" presStyleLbl="node1" presStyleIdx="0" presStyleCnt="3">
        <dgm:presLayoutVars>
          <dgm:bulletEnabled val="1"/>
        </dgm:presLayoutVars>
      </dgm:prSet>
      <dgm:spPr/>
    </dgm:pt>
    <dgm:pt modelId="{251680A9-DB5E-40C8-B4EE-206622E5AD7A}" type="pres">
      <dgm:prSet presAssocID="{59B4C97F-8286-4312-BF11-E31C6EA2B497}" presName="spNode" presStyleCnt="0"/>
      <dgm:spPr/>
    </dgm:pt>
    <dgm:pt modelId="{92CE80BC-7057-4C63-B151-81397485F1D3}" type="pres">
      <dgm:prSet presAssocID="{994B86AF-8AE9-474D-9E65-5AC3D3D00ADA}" presName="sibTrans" presStyleLbl="sibTrans1D1" presStyleIdx="0" presStyleCnt="3"/>
      <dgm:spPr/>
    </dgm:pt>
    <dgm:pt modelId="{557E0BC5-5C27-4CB6-9A67-BC9987932DE2}" type="pres">
      <dgm:prSet presAssocID="{C43681AF-8471-4EA8-80D5-345172065205}" presName="node" presStyleLbl="node1" presStyleIdx="1" presStyleCnt="3">
        <dgm:presLayoutVars>
          <dgm:bulletEnabled val="1"/>
        </dgm:presLayoutVars>
      </dgm:prSet>
      <dgm:spPr/>
    </dgm:pt>
    <dgm:pt modelId="{DDB5FA2D-A7E4-4ABA-B33E-F49160DF2692}" type="pres">
      <dgm:prSet presAssocID="{C43681AF-8471-4EA8-80D5-345172065205}" presName="spNode" presStyleCnt="0"/>
      <dgm:spPr/>
    </dgm:pt>
    <dgm:pt modelId="{C64E079A-F19C-499E-B139-BB53A658AADE}" type="pres">
      <dgm:prSet presAssocID="{8861D4AE-0430-4C0D-B258-719FE8578847}" presName="sibTrans" presStyleLbl="sibTrans1D1" presStyleIdx="1" presStyleCnt="3"/>
      <dgm:spPr/>
    </dgm:pt>
    <dgm:pt modelId="{D4296DBF-7D91-4DA8-885D-E481F74EE0AA}" type="pres">
      <dgm:prSet presAssocID="{6FE73E2D-84F0-4050-9ADE-94A93B6F3F31}" presName="node" presStyleLbl="node1" presStyleIdx="2" presStyleCnt="3">
        <dgm:presLayoutVars>
          <dgm:bulletEnabled val="1"/>
        </dgm:presLayoutVars>
      </dgm:prSet>
      <dgm:spPr/>
    </dgm:pt>
    <dgm:pt modelId="{5A5A71A2-A4CF-4D54-8A42-3B757F5DD4AB}" type="pres">
      <dgm:prSet presAssocID="{6FE73E2D-84F0-4050-9ADE-94A93B6F3F31}" presName="spNode" presStyleCnt="0"/>
      <dgm:spPr/>
    </dgm:pt>
    <dgm:pt modelId="{06E51845-C5B5-423F-B20F-67BF7CFAAC1F}" type="pres">
      <dgm:prSet presAssocID="{66EC0A36-D71E-4BFB-BA60-07AE78C34171}" presName="sibTrans" presStyleLbl="sibTrans1D1" presStyleIdx="2" presStyleCnt="3"/>
      <dgm:spPr/>
    </dgm:pt>
  </dgm:ptLst>
  <dgm:cxnLst>
    <dgm:cxn modelId="{CC2EDF01-CC86-4FAF-9D28-7A34E70C6C0F}" srcId="{DA15E987-C77D-48FC-8D05-A5972F9743EF}" destId="{6FE73E2D-84F0-4050-9ADE-94A93B6F3F31}" srcOrd="2" destOrd="0" parTransId="{4070B6F1-7C60-4230-965A-774AC30A23D4}" sibTransId="{66EC0A36-D71E-4BFB-BA60-07AE78C34171}"/>
    <dgm:cxn modelId="{0813BD08-2AC6-470E-8C84-12A33CD5581F}" type="presOf" srcId="{DA15E987-C77D-48FC-8D05-A5972F9743EF}" destId="{EEA062AE-17FF-4FBB-B90A-2E01F8925E70}" srcOrd="0" destOrd="0" presId="urn:microsoft.com/office/officeart/2005/8/layout/cycle5"/>
    <dgm:cxn modelId="{35F6FA09-3E1E-4E8C-AA1C-727B9F3832D0}" type="presOf" srcId="{C43681AF-8471-4EA8-80D5-345172065205}" destId="{557E0BC5-5C27-4CB6-9A67-BC9987932DE2}" srcOrd="0" destOrd="0" presId="urn:microsoft.com/office/officeart/2005/8/layout/cycle5"/>
    <dgm:cxn modelId="{E7B14B11-749F-4F38-B8A7-83B9236AFEFD}" srcId="{DA15E987-C77D-48FC-8D05-A5972F9743EF}" destId="{C43681AF-8471-4EA8-80D5-345172065205}" srcOrd="1" destOrd="0" parTransId="{05C02419-8750-427C-BA44-0E4A1FF18152}" sibTransId="{8861D4AE-0430-4C0D-B258-719FE8578847}"/>
    <dgm:cxn modelId="{34F67A1D-907E-4701-B0FB-E5C73185F597}" srcId="{DA15E987-C77D-48FC-8D05-A5972F9743EF}" destId="{59B4C97F-8286-4312-BF11-E31C6EA2B497}" srcOrd="0" destOrd="0" parTransId="{7D7A4BCD-BDC1-40D3-A509-CF6E04AAF0E7}" sibTransId="{994B86AF-8AE9-474D-9E65-5AC3D3D00ADA}"/>
    <dgm:cxn modelId="{118B412E-4714-483D-917F-41FFEEA81AAC}" type="presOf" srcId="{6FE73E2D-84F0-4050-9ADE-94A93B6F3F31}" destId="{D4296DBF-7D91-4DA8-885D-E481F74EE0AA}" srcOrd="0" destOrd="0" presId="urn:microsoft.com/office/officeart/2005/8/layout/cycle5"/>
    <dgm:cxn modelId="{B345997E-915E-4EDA-8C97-1EABC964FBEB}" type="presOf" srcId="{66EC0A36-D71E-4BFB-BA60-07AE78C34171}" destId="{06E51845-C5B5-423F-B20F-67BF7CFAAC1F}" srcOrd="0" destOrd="0" presId="urn:microsoft.com/office/officeart/2005/8/layout/cycle5"/>
    <dgm:cxn modelId="{A2D91094-125B-4118-9DDA-ADC278E6620F}" type="presOf" srcId="{994B86AF-8AE9-474D-9E65-5AC3D3D00ADA}" destId="{92CE80BC-7057-4C63-B151-81397485F1D3}" srcOrd="0" destOrd="0" presId="urn:microsoft.com/office/officeart/2005/8/layout/cycle5"/>
    <dgm:cxn modelId="{942131A3-99B5-4287-BEE8-3DEF29ABE4D5}" type="presOf" srcId="{59B4C97F-8286-4312-BF11-E31C6EA2B497}" destId="{6F3E459E-5EA6-4AB2-A7FC-4B7926C2006A}" srcOrd="0" destOrd="0" presId="urn:microsoft.com/office/officeart/2005/8/layout/cycle5"/>
    <dgm:cxn modelId="{446960A7-73E9-4C4B-A309-8482027E73A5}" type="presOf" srcId="{8861D4AE-0430-4C0D-B258-719FE8578847}" destId="{C64E079A-F19C-499E-B139-BB53A658AADE}" srcOrd="0" destOrd="0" presId="urn:microsoft.com/office/officeart/2005/8/layout/cycle5"/>
    <dgm:cxn modelId="{62B0EC7B-0AF7-4B6F-8B60-7A76F4B9370E}" type="presParOf" srcId="{EEA062AE-17FF-4FBB-B90A-2E01F8925E70}" destId="{6F3E459E-5EA6-4AB2-A7FC-4B7926C2006A}" srcOrd="0" destOrd="0" presId="urn:microsoft.com/office/officeart/2005/8/layout/cycle5"/>
    <dgm:cxn modelId="{5FB51B4E-6718-4BA4-B2A0-2E86565090D6}" type="presParOf" srcId="{EEA062AE-17FF-4FBB-B90A-2E01F8925E70}" destId="{251680A9-DB5E-40C8-B4EE-206622E5AD7A}" srcOrd="1" destOrd="0" presId="urn:microsoft.com/office/officeart/2005/8/layout/cycle5"/>
    <dgm:cxn modelId="{9D50E651-301D-4B5E-B0FA-5B83CD4968CC}" type="presParOf" srcId="{EEA062AE-17FF-4FBB-B90A-2E01F8925E70}" destId="{92CE80BC-7057-4C63-B151-81397485F1D3}" srcOrd="2" destOrd="0" presId="urn:microsoft.com/office/officeart/2005/8/layout/cycle5"/>
    <dgm:cxn modelId="{385D3294-32D3-4BE4-8DA8-9DCA56236E74}" type="presParOf" srcId="{EEA062AE-17FF-4FBB-B90A-2E01F8925E70}" destId="{557E0BC5-5C27-4CB6-9A67-BC9987932DE2}" srcOrd="3" destOrd="0" presId="urn:microsoft.com/office/officeart/2005/8/layout/cycle5"/>
    <dgm:cxn modelId="{A0948E00-442B-4A00-BEB4-53A1867A6D69}" type="presParOf" srcId="{EEA062AE-17FF-4FBB-B90A-2E01F8925E70}" destId="{DDB5FA2D-A7E4-4ABA-B33E-F49160DF2692}" srcOrd="4" destOrd="0" presId="urn:microsoft.com/office/officeart/2005/8/layout/cycle5"/>
    <dgm:cxn modelId="{36703BC1-2C9D-4185-B23E-474430394954}" type="presParOf" srcId="{EEA062AE-17FF-4FBB-B90A-2E01F8925E70}" destId="{C64E079A-F19C-499E-B139-BB53A658AADE}" srcOrd="5" destOrd="0" presId="urn:microsoft.com/office/officeart/2005/8/layout/cycle5"/>
    <dgm:cxn modelId="{2D9ADE1E-DC76-4456-8CFC-09E03FB070AE}" type="presParOf" srcId="{EEA062AE-17FF-4FBB-B90A-2E01F8925E70}" destId="{D4296DBF-7D91-4DA8-885D-E481F74EE0AA}" srcOrd="6" destOrd="0" presId="urn:microsoft.com/office/officeart/2005/8/layout/cycle5"/>
    <dgm:cxn modelId="{7B7352F5-000F-4E1B-A0ED-9B1E83D74126}" type="presParOf" srcId="{EEA062AE-17FF-4FBB-B90A-2E01F8925E70}" destId="{5A5A71A2-A4CF-4D54-8A42-3B757F5DD4AB}" srcOrd="7" destOrd="0" presId="urn:microsoft.com/office/officeart/2005/8/layout/cycle5"/>
    <dgm:cxn modelId="{0E4BB7EA-8CE9-433C-AB12-8FBEC696F92F}" type="presParOf" srcId="{EEA062AE-17FF-4FBB-B90A-2E01F8925E70}" destId="{06E51845-C5B5-423F-B20F-67BF7CFAAC1F}"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BE02-F29A-4F39-BF6E-7D2380EAF3BB}">
      <dsp:nvSpPr>
        <dsp:cNvPr id="0" name=""/>
        <dsp:cNvSpPr/>
      </dsp:nvSpPr>
      <dsp:spPr>
        <a:xfrm rot="5400000">
          <a:off x="447746" y="1199274"/>
          <a:ext cx="1053223" cy="1199058"/>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41DE364-0BDE-4A50-8FAA-78A9358BB417}">
      <dsp:nvSpPr>
        <dsp:cNvPr id="0" name=""/>
        <dsp:cNvSpPr/>
      </dsp:nvSpPr>
      <dsp:spPr>
        <a:xfrm>
          <a:off x="168706" y="31754"/>
          <a:ext cx="1773008" cy="124104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Proxyism</a:t>
          </a:r>
        </a:p>
      </dsp:txBody>
      <dsp:txXfrm>
        <a:off x="229300" y="92348"/>
        <a:ext cx="1651820" cy="1119860"/>
      </dsp:txXfrm>
    </dsp:sp>
    <dsp:sp modelId="{DE583A67-DFED-46E7-89E2-4BE1FF402737}">
      <dsp:nvSpPr>
        <dsp:cNvPr id="0" name=""/>
        <dsp:cNvSpPr/>
      </dsp:nvSpPr>
      <dsp:spPr>
        <a:xfrm>
          <a:off x="1950123" y="150117"/>
          <a:ext cx="2290673" cy="100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Comprehensive Theory</a:t>
          </a:r>
        </a:p>
      </dsp:txBody>
      <dsp:txXfrm>
        <a:off x="1950123" y="150117"/>
        <a:ext cx="2290673" cy="1003070"/>
      </dsp:txXfrm>
    </dsp:sp>
    <dsp:sp modelId="{7D1DBD64-84BE-42E9-9D71-D64673063CF8}">
      <dsp:nvSpPr>
        <dsp:cNvPr id="0" name=""/>
        <dsp:cNvSpPr/>
      </dsp:nvSpPr>
      <dsp:spPr>
        <a:xfrm rot="5400000">
          <a:off x="2158036" y="2593381"/>
          <a:ext cx="1053223" cy="1199058"/>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88FB134-4CBE-4034-BCFC-B2C0236CD09C}">
      <dsp:nvSpPr>
        <dsp:cNvPr id="0" name=""/>
        <dsp:cNvSpPr/>
      </dsp:nvSpPr>
      <dsp:spPr>
        <a:xfrm>
          <a:off x="1878996" y="1425862"/>
          <a:ext cx="1773008" cy="124104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Proxy Environment</a:t>
          </a:r>
        </a:p>
      </dsp:txBody>
      <dsp:txXfrm>
        <a:off x="1939590" y="1486456"/>
        <a:ext cx="1651820" cy="1119860"/>
      </dsp:txXfrm>
    </dsp:sp>
    <dsp:sp modelId="{F50BC164-7728-4A02-80CA-CDE34AAD7F3B}">
      <dsp:nvSpPr>
        <dsp:cNvPr id="0" name=""/>
        <dsp:cNvSpPr/>
      </dsp:nvSpPr>
      <dsp:spPr>
        <a:xfrm>
          <a:off x="3664591" y="1544224"/>
          <a:ext cx="3162258" cy="100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Political and Strategic Space </a:t>
          </a:r>
        </a:p>
      </dsp:txBody>
      <dsp:txXfrm>
        <a:off x="3664591" y="1544224"/>
        <a:ext cx="3162258" cy="1003070"/>
      </dsp:txXfrm>
    </dsp:sp>
    <dsp:sp modelId="{B447D78A-5CEB-4E87-A087-170BACD0638B}">
      <dsp:nvSpPr>
        <dsp:cNvPr id="0" name=""/>
        <dsp:cNvSpPr/>
      </dsp:nvSpPr>
      <dsp:spPr>
        <a:xfrm rot="5400000">
          <a:off x="3868327" y="3987488"/>
          <a:ext cx="1053223" cy="1199058"/>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EE2CC4-8C7B-4DAF-820B-96097389BFC3}">
      <dsp:nvSpPr>
        <dsp:cNvPr id="0" name=""/>
        <dsp:cNvSpPr/>
      </dsp:nvSpPr>
      <dsp:spPr>
        <a:xfrm>
          <a:off x="3589286" y="2819969"/>
          <a:ext cx="1773008" cy="124104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Proxy War</a:t>
          </a:r>
        </a:p>
      </dsp:txBody>
      <dsp:txXfrm>
        <a:off x="3649880" y="2880563"/>
        <a:ext cx="1651820" cy="1119860"/>
      </dsp:txXfrm>
    </dsp:sp>
    <dsp:sp modelId="{D2857446-96B6-4585-A786-CAFC5DD2FBDA}">
      <dsp:nvSpPr>
        <dsp:cNvPr id="0" name=""/>
        <dsp:cNvSpPr/>
      </dsp:nvSpPr>
      <dsp:spPr>
        <a:xfrm>
          <a:off x="5349458" y="2965645"/>
          <a:ext cx="2662428" cy="100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Strategic and Operational Space</a:t>
          </a:r>
        </a:p>
      </dsp:txBody>
      <dsp:txXfrm>
        <a:off x="5349458" y="2965645"/>
        <a:ext cx="2662428" cy="1003070"/>
      </dsp:txXfrm>
    </dsp:sp>
    <dsp:sp modelId="{93ED22FF-1910-45BA-B49D-A7DEA9879781}">
      <dsp:nvSpPr>
        <dsp:cNvPr id="0" name=""/>
        <dsp:cNvSpPr/>
      </dsp:nvSpPr>
      <dsp:spPr>
        <a:xfrm>
          <a:off x="5299576" y="4214076"/>
          <a:ext cx="1773008" cy="124104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Proxy Warfare</a:t>
          </a:r>
        </a:p>
      </dsp:txBody>
      <dsp:txXfrm>
        <a:off x="5360170" y="4274670"/>
        <a:ext cx="1651820" cy="1119860"/>
      </dsp:txXfrm>
    </dsp:sp>
    <dsp:sp modelId="{DC45C0E2-0572-442A-BFB5-FC0F473FCBB8}">
      <dsp:nvSpPr>
        <dsp:cNvPr id="0" name=""/>
        <dsp:cNvSpPr/>
      </dsp:nvSpPr>
      <dsp:spPr>
        <a:xfrm>
          <a:off x="7072289" y="4332438"/>
          <a:ext cx="1538239" cy="100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Operational and Tactical Space</a:t>
          </a:r>
        </a:p>
      </dsp:txBody>
      <dsp:txXfrm>
        <a:off x="7072289" y="4332438"/>
        <a:ext cx="1538239" cy="1003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E459E-5EA6-4AB2-A7FC-4B7926C2006A}">
      <dsp:nvSpPr>
        <dsp:cNvPr id="0" name=""/>
        <dsp:cNvSpPr/>
      </dsp:nvSpPr>
      <dsp:spPr>
        <a:xfrm>
          <a:off x="2288544" y="1790"/>
          <a:ext cx="2275160" cy="14788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Time</a:t>
          </a:r>
        </a:p>
      </dsp:txBody>
      <dsp:txXfrm>
        <a:off x="2360736" y="73982"/>
        <a:ext cx="2130776" cy="1334470"/>
      </dsp:txXfrm>
    </dsp:sp>
    <dsp:sp modelId="{92CE80BC-7057-4C63-B151-81397485F1D3}">
      <dsp:nvSpPr>
        <dsp:cNvPr id="0" name=""/>
        <dsp:cNvSpPr/>
      </dsp:nvSpPr>
      <dsp:spPr>
        <a:xfrm>
          <a:off x="1454462" y="741217"/>
          <a:ext cx="3943323" cy="3943323"/>
        </a:xfrm>
        <a:custGeom>
          <a:avLst/>
          <a:gdLst/>
          <a:ahLst/>
          <a:cxnLst/>
          <a:rect l="0" t="0" r="0" b="0"/>
          <a:pathLst>
            <a:path>
              <a:moveTo>
                <a:pt x="3414376" y="627777"/>
              </a:moveTo>
              <a:arcTo wR="1971661" hR="1971661" stAng="19021872" swAng="230124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57E0BC5-5C27-4CB6-9A67-BC9987932DE2}">
      <dsp:nvSpPr>
        <dsp:cNvPr id="0" name=""/>
        <dsp:cNvSpPr/>
      </dsp:nvSpPr>
      <dsp:spPr>
        <a:xfrm>
          <a:off x="3996053" y="2959283"/>
          <a:ext cx="2275160" cy="14788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Power Dynamics</a:t>
          </a:r>
        </a:p>
      </dsp:txBody>
      <dsp:txXfrm>
        <a:off x="4068245" y="3031475"/>
        <a:ext cx="2130776" cy="1334470"/>
      </dsp:txXfrm>
    </dsp:sp>
    <dsp:sp modelId="{C64E079A-F19C-499E-B139-BB53A658AADE}">
      <dsp:nvSpPr>
        <dsp:cNvPr id="0" name=""/>
        <dsp:cNvSpPr/>
      </dsp:nvSpPr>
      <dsp:spPr>
        <a:xfrm>
          <a:off x="1454462" y="741217"/>
          <a:ext cx="3943323" cy="3943323"/>
        </a:xfrm>
        <a:custGeom>
          <a:avLst/>
          <a:gdLst/>
          <a:ahLst/>
          <a:cxnLst/>
          <a:rect l="0" t="0" r="0" b="0"/>
          <a:pathLst>
            <a:path>
              <a:moveTo>
                <a:pt x="2576277" y="3848331"/>
              </a:moveTo>
              <a:arcTo wR="1971661" hR="1971661" stAng="4328542" swAng="2142916"/>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4296DBF-7D91-4DA8-885D-E481F74EE0AA}">
      <dsp:nvSpPr>
        <dsp:cNvPr id="0" name=""/>
        <dsp:cNvSpPr/>
      </dsp:nvSpPr>
      <dsp:spPr>
        <a:xfrm>
          <a:off x="581034" y="2959283"/>
          <a:ext cx="2275160" cy="14788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Principal-Agent Dynamic</a:t>
          </a:r>
        </a:p>
      </dsp:txBody>
      <dsp:txXfrm>
        <a:off x="653226" y="3031475"/>
        <a:ext cx="2130776" cy="1334470"/>
      </dsp:txXfrm>
    </dsp:sp>
    <dsp:sp modelId="{06E51845-C5B5-423F-B20F-67BF7CFAAC1F}">
      <dsp:nvSpPr>
        <dsp:cNvPr id="0" name=""/>
        <dsp:cNvSpPr/>
      </dsp:nvSpPr>
      <dsp:spPr>
        <a:xfrm>
          <a:off x="1454462" y="741217"/>
          <a:ext cx="3943323" cy="3943323"/>
        </a:xfrm>
        <a:custGeom>
          <a:avLst/>
          <a:gdLst/>
          <a:ahLst/>
          <a:cxnLst/>
          <a:rect l="0" t="0" r="0" b="0"/>
          <a:pathLst>
            <a:path>
              <a:moveTo>
                <a:pt x="6391" y="1813034"/>
              </a:moveTo>
              <a:arcTo wR="1971661" hR="1971661" stAng="11076879" swAng="230124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B69C59F-7F5E-47D2-9CD5-4C4520968E2B}" type="datetimeFigureOut">
              <a:rPr lang="en-US" smtClean="0"/>
              <a:t>9/18/2019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414B0D0-84DA-4AB0-AFFD-4DF98DC5CD99}" type="slidenum">
              <a:rPr lang="en-US" smtClean="0"/>
              <a:t>‹#›</a:t>
            </a:fld>
            <a:endParaRPr lang="en-US"/>
          </a:p>
        </p:txBody>
      </p:sp>
    </p:spTree>
    <p:extLst>
      <p:ext uri="{BB962C8B-B14F-4D97-AF65-F5344CB8AC3E}">
        <p14:creationId xmlns:p14="http://schemas.microsoft.com/office/powerpoint/2010/main" val="11728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854561-8107-45FE-A9D7-E9B0B387B2D6}"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411663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B3937-E1E9-49F5-AB3C-82D3196E5ABA}"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105516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B3A4B-498D-4488-85E7-CA40043AFF0A}"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860124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34E3F5-3502-4C45-A3C9-4E1AC7A191A5}"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35769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34B2E-4860-448D-9F0D-EC0418BEF46C}"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139927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71A42C-417E-4BF0-98B0-C7D23132036D}"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276122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D36C61-FEA9-4211-8CD8-10D854C7FFDB}"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343677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0D2DA-A072-43E2-A808-B2602605782E}" type="datetime1">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260458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E9CCAF-F10F-4249-83DC-FB392044CAC9}" type="datetime1">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174950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E58C-2C5D-40C4-A764-B8F20F87CE47}" type="datetime1">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246678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70329D-8019-48F3-BB51-2012D65AB191}"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159307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32919-DF6D-40AC-AF50-A42626AA787B}"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283226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A28BA0-A3E6-4617-A7B9-3AC802E935BD}"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341656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2FA95-ADF6-422A-B5AD-16B59734E8EB}"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89443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C8238-F172-4E12-B5AC-D2BD53F2D0DA}"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27CAC-8E48-4A77-96AE-EAC83D918509}" type="slidenum">
              <a:rPr lang="en-US" smtClean="0"/>
              <a:t>‹#›</a:t>
            </a:fld>
            <a:endParaRPr lang="en-US"/>
          </a:p>
        </p:txBody>
      </p:sp>
    </p:spTree>
    <p:extLst>
      <p:ext uri="{BB962C8B-B14F-4D97-AF65-F5344CB8AC3E}">
        <p14:creationId xmlns:p14="http://schemas.microsoft.com/office/powerpoint/2010/main" val="152211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B50F9-4BE9-4134-9775-EC5BDA124748}"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204039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F18C2E-234A-4AFA-A473-493FEA3C6145}"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40891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310E2E-8D4F-45C6-A44C-893D9A7E8339}" type="datetime1">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7792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E5837D-E1B6-4557-917E-21C0DEFE6F50}" type="datetime1">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14788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8BD64-A8D3-4CC9-9C77-633ECDF20CEB}" type="datetime1">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172825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798DC-01D3-49F1-9321-8E0AC3E62123}"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372710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BA2B9-BF4D-4725-87D9-5072DC090BBA}"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4FF7-7DFE-482B-A3F4-73D765C19440}" type="slidenum">
              <a:rPr lang="en-US" smtClean="0"/>
              <a:t>‹#›</a:t>
            </a:fld>
            <a:endParaRPr lang="en-US"/>
          </a:p>
        </p:txBody>
      </p:sp>
    </p:spTree>
    <p:extLst>
      <p:ext uri="{BB962C8B-B14F-4D97-AF65-F5344CB8AC3E}">
        <p14:creationId xmlns:p14="http://schemas.microsoft.com/office/powerpoint/2010/main" val="304639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3B020-123A-46B6-B240-4AB90E8F9472}" type="datetime1">
              <a:rPr lang="en-US" smtClean="0"/>
              <a:t>9/18/2019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C4FF7-7DFE-482B-A3F4-73D765C19440}" type="slidenum">
              <a:rPr lang="en-US" smtClean="0"/>
              <a:t>‹#›</a:t>
            </a:fld>
            <a:endParaRPr lang="en-US"/>
          </a:p>
        </p:txBody>
      </p:sp>
    </p:spTree>
    <p:extLst>
      <p:ext uri="{BB962C8B-B14F-4D97-AF65-F5344CB8AC3E}">
        <p14:creationId xmlns:p14="http://schemas.microsoft.com/office/powerpoint/2010/main" val="242858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59ABE-DA6D-4C08-A4E4-77EF5F6F4AA1}" type="datetime1">
              <a:rPr lang="en-US" smtClean="0"/>
              <a:t>9/18/2019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27CAC-8E48-4A77-96AE-EAC83D918509}" type="slidenum">
              <a:rPr lang="en-US" smtClean="0"/>
              <a:t>‹#›</a:t>
            </a:fld>
            <a:endParaRPr lang="en-US"/>
          </a:p>
        </p:txBody>
      </p:sp>
    </p:spTree>
    <p:extLst>
      <p:ext uri="{BB962C8B-B14F-4D97-AF65-F5344CB8AC3E}">
        <p14:creationId xmlns:p14="http://schemas.microsoft.com/office/powerpoint/2010/main" val="1062162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10972-52EE-4442-96FA-0337281B611B}"/>
              </a:ext>
            </a:extLst>
          </p:cNvPr>
          <p:cNvPicPr>
            <a:picLocks noChangeAspect="1"/>
          </p:cNvPicPr>
          <p:nvPr/>
        </p:nvPicPr>
        <p:blipFill>
          <a:blip r:embed="rId2"/>
          <a:stretch>
            <a:fillRect/>
          </a:stretch>
        </p:blipFill>
        <p:spPr>
          <a:xfrm>
            <a:off x="889419" y="1343206"/>
            <a:ext cx="7365161" cy="4514131"/>
          </a:xfrm>
          <a:prstGeom prst="ellipse">
            <a:avLst/>
          </a:prstGeom>
          <a:ln>
            <a:noFill/>
          </a:ln>
          <a:effectLst>
            <a:softEdge rad="112500"/>
          </a:effectLst>
        </p:spPr>
      </p:pic>
      <p:sp>
        <p:nvSpPr>
          <p:cNvPr id="5" name="Rectangle 4">
            <a:extLst>
              <a:ext uri="{FF2B5EF4-FFF2-40B4-BE49-F238E27FC236}">
                <a16:creationId xmlns:a16="http://schemas.microsoft.com/office/drawing/2014/main" id="{ECC0DB63-F7F7-49C6-86F9-1142A91480F2}"/>
              </a:ext>
            </a:extLst>
          </p:cNvPr>
          <p:cNvSpPr/>
          <p:nvPr/>
        </p:nvSpPr>
        <p:spPr>
          <a:xfrm>
            <a:off x="0" y="82966"/>
            <a:ext cx="9144000" cy="9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rPr>
              <a:t>Time, Power, and Principal-Agent Problems: </a:t>
            </a:r>
          </a:p>
          <a:p>
            <a:pPr algn="ctr"/>
            <a:r>
              <a:rPr lang="en-US" sz="2000" b="1" dirty="0">
                <a:solidFill>
                  <a:srgbClr val="0070C0"/>
                </a:solidFill>
              </a:rPr>
              <a:t>Why the U.S. Army is Ill-Suited for Proxy Warfare Hotspots</a:t>
            </a:r>
          </a:p>
        </p:txBody>
      </p:sp>
      <p:sp>
        <p:nvSpPr>
          <p:cNvPr id="6" name="Rectangle 5">
            <a:extLst>
              <a:ext uri="{FF2B5EF4-FFF2-40B4-BE49-F238E27FC236}">
                <a16:creationId xmlns:a16="http://schemas.microsoft.com/office/drawing/2014/main" id="{D058B081-FD1A-4B02-B5E8-B937C9909EA6}"/>
              </a:ext>
            </a:extLst>
          </p:cNvPr>
          <p:cNvSpPr/>
          <p:nvPr/>
        </p:nvSpPr>
        <p:spPr>
          <a:xfrm>
            <a:off x="-198408" y="691521"/>
            <a:ext cx="9144000" cy="9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Amos C. Fox</a:t>
            </a:r>
          </a:p>
          <a:p>
            <a:pPr algn="ctr"/>
            <a:r>
              <a:rPr lang="en-US" sz="1600" b="1" dirty="0">
                <a:solidFill>
                  <a:srgbClr val="0070C0"/>
                </a:solidFill>
              </a:rPr>
              <a:t>September 20, 2019</a:t>
            </a:r>
          </a:p>
        </p:txBody>
      </p:sp>
      <p:sp>
        <p:nvSpPr>
          <p:cNvPr id="7" name="Slide Number Placeholder 6">
            <a:extLst>
              <a:ext uri="{FF2B5EF4-FFF2-40B4-BE49-F238E27FC236}">
                <a16:creationId xmlns:a16="http://schemas.microsoft.com/office/drawing/2014/main" id="{E278839B-6E8F-40F9-8CC3-A8C4CB3E65D3}"/>
              </a:ext>
            </a:extLst>
          </p:cNvPr>
          <p:cNvSpPr>
            <a:spLocks noGrp="1"/>
          </p:cNvSpPr>
          <p:nvPr>
            <p:ph type="sldNum" sz="quarter" idx="12"/>
          </p:nvPr>
        </p:nvSpPr>
        <p:spPr/>
        <p:txBody>
          <a:bodyPr/>
          <a:lstStyle/>
          <a:p>
            <a:fld id="{912C4FF7-7DFE-482B-A3F4-73D765C19440}" type="slidenum">
              <a:rPr lang="en-US" smtClean="0"/>
              <a:t>1</a:t>
            </a:fld>
            <a:endParaRPr lang="en-US"/>
          </a:p>
        </p:txBody>
      </p:sp>
      <p:sp>
        <p:nvSpPr>
          <p:cNvPr id="8" name="Rectangle 7">
            <a:extLst>
              <a:ext uri="{FF2B5EF4-FFF2-40B4-BE49-F238E27FC236}">
                <a16:creationId xmlns:a16="http://schemas.microsoft.com/office/drawing/2014/main" id="{C091F16F-9E1F-438F-A687-F8B252589415}"/>
              </a:ext>
            </a:extLst>
          </p:cNvPr>
          <p:cNvSpPr/>
          <p:nvPr/>
        </p:nvSpPr>
        <p:spPr>
          <a:xfrm>
            <a:off x="731314" y="5733680"/>
            <a:ext cx="7681373" cy="1038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“Unless you understand the actual circumstances of war, its nature, and its relations to other things, you will not know the laws of war, or know how to direct war, or be able to win victory.” </a:t>
            </a:r>
          </a:p>
          <a:p>
            <a:r>
              <a:rPr lang="en-US" sz="1400" dirty="0">
                <a:solidFill>
                  <a:schemeClr val="tx1"/>
                </a:solidFill>
              </a:rPr>
              <a:t>													         - </a:t>
            </a:r>
            <a:r>
              <a:rPr lang="en-US" sz="1400" i="1" dirty="0">
                <a:solidFill>
                  <a:schemeClr val="tx1"/>
                </a:solidFill>
              </a:rPr>
              <a:t>Mao </a:t>
            </a:r>
            <a:r>
              <a:rPr lang="en-US" sz="1400" i="1" dirty="0" err="1">
                <a:solidFill>
                  <a:schemeClr val="tx1"/>
                </a:solidFill>
              </a:rPr>
              <a:t>Tse-tung</a:t>
            </a:r>
            <a:r>
              <a:rPr lang="en-US" sz="1400" i="1" dirty="0">
                <a:solidFill>
                  <a:schemeClr val="tx1"/>
                </a:solidFill>
              </a:rPr>
              <a:t>        </a:t>
            </a:r>
            <a:r>
              <a:rPr lang="en-US" sz="1400" dirty="0">
                <a:solidFill>
                  <a:schemeClr val="tx1"/>
                </a:solidFill>
              </a:rPr>
              <a:t>     							              </a:t>
            </a:r>
            <a:r>
              <a:rPr lang="en-US" sz="1400" i="1" dirty="0">
                <a:solidFill>
                  <a:schemeClr val="tx1"/>
                </a:solidFill>
              </a:rPr>
              <a:t>Problems of Strategy in China’s Revolutionary War </a:t>
            </a:r>
          </a:p>
        </p:txBody>
      </p:sp>
    </p:spTree>
    <p:extLst>
      <p:ext uri="{BB962C8B-B14F-4D97-AF65-F5344CB8AC3E}">
        <p14:creationId xmlns:p14="http://schemas.microsoft.com/office/powerpoint/2010/main" val="28315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Defining the Proxy Environment</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10</a:t>
            </a:fld>
            <a:endParaRPr lang="en-US"/>
          </a:p>
        </p:txBody>
      </p:sp>
      <p:graphicFrame>
        <p:nvGraphicFramePr>
          <p:cNvPr id="2" name="Diagram 1">
            <a:extLst>
              <a:ext uri="{FF2B5EF4-FFF2-40B4-BE49-F238E27FC236}">
                <a16:creationId xmlns:a16="http://schemas.microsoft.com/office/drawing/2014/main" id="{5E3AF8F5-C2EB-439D-A1A9-0588359BD2D1}"/>
              </a:ext>
            </a:extLst>
          </p:cNvPr>
          <p:cNvGraphicFramePr/>
          <p:nvPr>
            <p:extLst>
              <p:ext uri="{D42A27DB-BD31-4B8C-83A1-F6EECF244321}">
                <p14:modId xmlns:p14="http://schemas.microsoft.com/office/powerpoint/2010/main" val="1013789505"/>
              </p:ext>
            </p:extLst>
          </p:nvPr>
        </p:nvGraphicFramePr>
        <p:xfrm>
          <a:off x="1145875" y="1762125"/>
          <a:ext cx="6852249" cy="495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B84B1484-5055-411A-9973-FA72112DAFC2}"/>
              </a:ext>
            </a:extLst>
          </p:cNvPr>
          <p:cNvSpPr/>
          <p:nvPr/>
        </p:nvSpPr>
        <p:spPr>
          <a:xfrm>
            <a:off x="979098" y="1058175"/>
            <a:ext cx="7185804"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Calibri" panose="020F0502020204030204"/>
                <a:ea typeface="+mn-ea"/>
                <a:cs typeface="+mn-cs"/>
              </a:rPr>
              <a:t>Proxy environments are governed by the interplay of:</a:t>
            </a:r>
          </a:p>
        </p:txBody>
      </p:sp>
    </p:spTree>
    <p:extLst>
      <p:ext uri="{BB962C8B-B14F-4D97-AF65-F5344CB8AC3E}">
        <p14:creationId xmlns:p14="http://schemas.microsoft.com/office/powerpoint/2010/main" val="290718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 Tyranny of Time</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11</a:t>
            </a:fld>
            <a:endParaRPr lang="en-US"/>
          </a:p>
        </p:txBody>
      </p:sp>
      <p:sp>
        <p:nvSpPr>
          <p:cNvPr id="2" name="Rectangle 1">
            <a:extLst>
              <a:ext uri="{FF2B5EF4-FFF2-40B4-BE49-F238E27FC236}">
                <a16:creationId xmlns:a16="http://schemas.microsoft.com/office/drawing/2014/main" id="{94FADF5A-0D51-452D-BE1C-9D7CE4A26ED6}"/>
              </a:ext>
            </a:extLst>
          </p:cNvPr>
          <p:cNvSpPr/>
          <p:nvPr/>
        </p:nvSpPr>
        <p:spPr>
          <a:xfrm>
            <a:off x="405444" y="581145"/>
            <a:ext cx="2740864" cy="3680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buFont typeface="+mj-lt"/>
              <a:buAutoNum type="arabicPeriod"/>
            </a:pPr>
            <a:r>
              <a:rPr lang="en-US" sz="1400" dirty="0">
                <a:solidFill>
                  <a:schemeClr val="tx1"/>
                </a:solidFill>
              </a:rPr>
              <a:t>Principal and agents’ shifting political winds result in proxy environments being dominated by a </a:t>
            </a:r>
            <a:r>
              <a:rPr lang="en-US" sz="1400" u="sng" dirty="0">
                <a:solidFill>
                  <a:schemeClr val="tx1"/>
                </a:solidFill>
              </a:rPr>
              <a:t>running</a:t>
            </a:r>
            <a:r>
              <a:rPr lang="en-US" sz="1400" dirty="0">
                <a:solidFill>
                  <a:schemeClr val="tx1"/>
                </a:solidFill>
              </a:rPr>
              <a:t> clock.</a:t>
            </a:r>
          </a:p>
          <a:p>
            <a:pPr marL="233363" indent="-233363">
              <a:buFont typeface="+mj-lt"/>
              <a:buAutoNum type="arabicPeriod"/>
            </a:pPr>
            <a:endParaRPr lang="en-US" sz="1400" dirty="0">
              <a:solidFill>
                <a:schemeClr val="tx1"/>
              </a:solidFill>
            </a:endParaRPr>
          </a:p>
          <a:p>
            <a:pPr marL="233363" indent="-233363">
              <a:buFont typeface="+mj-lt"/>
              <a:buAutoNum type="arabicPeriod"/>
            </a:pPr>
            <a:r>
              <a:rPr lang="en-US" sz="1400" dirty="0">
                <a:solidFill>
                  <a:schemeClr val="tx1"/>
                </a:solidFill>
              </a:rPr>
              <a:t>Time operates at different rates across the levels of war, as well as the social and political spectrum for each participant. </a:t>
            </a:r>
          </a:p>
          <a:p>
            <a:pPr marL="233363" indent="-233363">
              <a:buFont typeface="+mj-lt"/>
              <a:buAutoNum type="arabicPeriod"/>
            </a:pPr>
            <a:endParaRPr lang="en-US" sz="1400" dirty="0">
              <a:solidFill>
                <a:schemeClr val="tx1"/>
              </a:solidFill>
            </a:endParaRPr>
          </a:p>
          <a:p>
            <a:pPr marL="233363" indent="-233363">
              <a:buFont typeface="+mj-lt"/>
              <a:buAutoNum type="arabicPeriod"/>
            </a:pPr>
            <a:r>
              <a:rPr lang="en-US" sz="1400" dirty="0">
                <a:solidFill>
                  <a:schemeClr val="tx1"/>
                </a:solidFill>
              </a:rPr>
              <a:t>Social and political clocks churn quicker than military clocks – politicians and societies, especially those feeling the effect of the conflict, pine for victory at a faster rate than military leaders. </a:t>
            </a:r>
          </a:p>
        </p:txBody>
      </p:sp>
      <p:pic>
        <p:nvPicPr>
          <p:cNvPr id="5" name="Picture 4">
            <a:extLst>
              <a:ext uri="{FF2B5EF4-FFF2-40B4-BE49-F238E27FC236}">
                <a16:creationId xmlns:a16="http://schemas.microsoft.com/office/drawing/2014/main" id="{F3F6D025-997E-4254-B1A2-EA7F2010246C}"/>
              </a:ext>
            </a:extLst>
          </p:cNvPr>
          <p:cNvPicPr>
            <a:picLocks noChangeAspect="1"/>
          </p:cNvPicPr>
          <p:nvPr/>
        </p:nvPicPr>
        <p:blipFill>
          <a:blip r:embed="rId2"/>
          <a:stretch>
            <a:fillRect/>
          </a:stretch>
        </p:blipFill>
        <p:spPr>
          <a:xfrm>
            <a:off x="3198064" y="675826"/>
            <a:ext cx="5774486" cy="3299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2694A1EE-CFAC-46F6-BE70-0391D8BB2A50}"/>
              </a:ext>
            </a:extLst>
          </p:cNvPr>
          <p:cNvSpPr/>
          <p:nvPr/>
        </p:nvSpPr>
        <p:spPr>
          <a:xfrm>
            <a:off x="405444" y="4391138"/>
            <a:ext cx="8058150" cy="211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buFont typeface="+mj-lt"/>
              <a:buAutoNum type="arabicPeriod" startAt="4"/>
            </a:pPr>
            <a:r>
              <a:rPr lang="en-US" sz="1400" dirty="0">
                <a:solidFill>
                  <a:schemeClr val="tx1"/>
                </a:solidFill>
              </a:rPr>
              <a:t>Commanders must understand that the clock they want to operate on is less relevant than that of their political leaders and those of their proxy agents.</a:t>
            </a:r>
          </a:p>
          <a:p>
            <a:pPr marL="233363" indent="-233363">
              <a:buFont typeface="+mj-lt"/>
              <a:buAutoNum type="arabicPeriod" startAt="4"/>
            </a:pPr>
            <a:endParaRPr lang="en-US" sz="1400" dirty="0">
              <a:solidFill>
                <a:schemeClr val="tx1"/>
              </a:solidFill>
            </a:endParaRPr>
          </a:p>
          <a:p>
            <a:pPr marL="233363" indent="-233363">
              <a:buFont typeface="+mj-lt"/>
              <a:buAutoNum type="arabicPeriod" startAt="4"/>
            </a:pPr>
            <a:r>
              <a:rPr lang="en-US" sz="1400" dirty="0">
                <a:solidFill>
                  <a:schemeClr val="tx1"/>
                </a:solidFill>
              </a:rPr>
              <a:t>Commanders must balance the time being kept on all these clocks.</a:t>
            </a:r>
          </a:p>
          <a:p>
            <a:pPr marL="233363" indent="-233363">
              <a:buFont typeface="+mj-lt"/>
              <a:buAutoNum type="arabicPeriod" startAt="4"/>
            </a:pPr>
            <a:endParaRPr lang="en-US" sz="1400" dirty="0">
              <a:solidFill>
                <a:schemeClr val="tx1"/>
              </a:solidFill>
            </a:endParaRPr>
          </a:p>
          <a:p>
            <a:pPr marL="233363" indent="-233363">
              <a:buFont typeface="+mj-lt"/>
              <a:buAutoNum type="arabicPeriod" startAt="4"/>
            </a:pPr>
            <a:r>
              <a:rPr lang="en-US" sz="1400" dirty="0">
                <a:solidFill>
                  <a:schemeClr val="tx1"/>
                </a:solidFill>
              </a:rPr>
              <a:t>Commanders must be tuned to the social and political appetites of their proxies, especially in transactional relationships; they can turn the relationship foul.</a:t>
            </a:r>
          </a:p>
        </p:txBody>
      </p:sp>
    </p:spTree>
    <p:extLst>
      <p:ext uri="{BB962C8B-B14F-4D97-AF65-F5344CB8AC3E}">
        <p14:creationId xmlns:p14="http://schemas.microsoft.com/office/powerpoint/2010/main" val="52120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Time’s Effect on Proxy Relationship</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12</a:t>
            </a:fld>
            <a:endParaRPr lang="en-US"/>
          </a:p>
        </p:txBody>
      </p:sp>
      <p:grpSp>
        <p:nvGrpSpPr>
          <p:cNvPr id="6" name="Group 5">
            <a:extLst>
              <a:ext uri="{FF2B5EF4-FFF2-40B4-BE49-F238E27FC236}">
                <a16:creationId xmlns:a16="http://schemas.microsoft.com/office/drawing/2014/main" id="{45BB2E18-24C6-4EF5-888D-F56941E3A8C8}"/>
              </a:ext>
            </a:extLst>
          </p:cNvPr>
          <p:cNvGrpSpPr/>
          <p:nvPr/>
        </p:nvGrpSpPr>
        <p:grpSpPr>
          <a:xfrm>
            <a:off x="5905563" y="661397"/>
            <a:ext cx="2789864" cy="2102427"/>
            <a:chOff x="5559130" y="798777"/>
            <a:chExt cx="3045621" cy="2312502"/>
          </a:xfrm>
        </p:grpSpPr>
        <p:pic>
          <p:nvPicPr>
            <p:cNvPr id="5" name="Picture 4">
              <a:extLst>
                <a:ext uri="{FF2B5EF4-FFF2-40B4-BE49-F238E27FC236}">
                  <a16:creationId xmlns:a16="http://schemas.microsoft.com/office/drawing/2014/main" id="{A13C4C51-E347-4FC6-882D-BCBDD095DB6B}"/>
                </a:ext>
              </a:extLst>
            </p:cNvPr>
            <p:cNvPicPr>
              <a:picLocks noChangeAspect="1"/>
            </p:cNvPicPr>
            <p:nvPr/>
          </p:nvPicPr>
          <p:blipFill>
            <a:blip r:embed="rId2"/>
            <a:stretch>
              <a:fillRect/>
            </a:stretch>
          </p:blipFill>
          <p:spPr>
            <a:xfrm>
              <a:off x="5559130" y="798777"/>
              <a:ext cx="2981979" cy="1990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 name="Rectangle 34">
              <a:extLst>
                <a:ext uri="{FF2B5EF4-FFF2-40B4-BE49-F238E27FC236}">
                  <a16:creationId xmlns:a16="http://schemas.microsoft.com/office/drawing/2014/main" id="{26AE2D44-3FD9-46BC-8DAD-19D7B97C65A3}"/>
                </a:ext>
              </a:extLst>
            </p:cNvPr>
            <p:cNvSpPr/>
            <p:nvPr/>
          </p:nvSpPr>
          <p:spPr>
            <a:xfrm>
              <a:off x="5559130" y="2858879"/>
              <a:ext cx="3045621" cy="2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FF"/>
                  </a:solidFill>
                </a:rPr>
                <a:t>PM Abadi declaring victory in Mosul.</a:t>
              </a:r>
            </a:p>
          </p:txBody>
        </p:sp>
      </p:grpSp>
      <p:grpSp>
        <p:nvGrpSpPr>
          <p:cNvPr id="8" name="Group 7">
            <a:extLst>
              <a:ext uri="{FF2B5EF4-FFF2-40B4-BE49-F238E27FC236}">
                <a16:creationId xmlns:a16="http://schemas.microsoft.com/office/drawing/2014/main" id="{B6CD7CA8-CFFF-4911-B57B-51C6E821412D}"/>
              </a:ext>
            </a:extLst>
          </p:cNvPr>
          <p:cNvGrpSpPr/>
          <p:nvPr/>
        </p:nvGrpSpPr>
        <p:grpSpPr>
          <a:xfrm>
            <a:off x="5780356" y="2827130"/>
            <a:ext cx="2981979" cy="2022239"/>
            <a:chOff x="5386608" y="3469122"/>
            <a:chExt cx="3162176" cy="2184045"/>
          </a:xfrm>
        </p:grpSpPr>
        <p:pic>
          <p:nvPicPr>
            <p:cNvPr id="7" name="Picture 6">
              <a:extLst>
                <a:ext uri="{FF2B5EF4-FFF2-40B4-BE49-F238E27FC236}">
                  <a16:creationId xmlns:a16="http://schemas.microsoft.com/office/drawing/2014/main" id="{9BCBA796-947C-4239-AB37-C11BF293CAC3}"/>
                </a:ext>
              </a:extLst>
            </p:cNvPr>
            <p:cNvPicPr>
              <a:picLocks noChangeAspect="1"/>
            </p:cNvPicPr>
            <p:nvPr/>
          </p:nvPicPr>
          <p:blipFill>
            <a:blip r:embed="rId3"/>
            <a:stretch>
              <a:fillRect/>
            </a:stretch>
          </p:blipFill>
          <p:spPr>
            <a:xfrm>
              <a:off x="5559130" y="3469122"/>
              <a:ext cx="2837900" cy="1891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Rectangle 37">
              <a:extLst>
                <a:ext uri="{FF2B5EF4-FFF2-40B4-BE49-F238E27FC236}">
                  <a16:creationId xmlns:a16="http://schemas.microsoft.com/office/drawing/2014/main" id="{5D3A3113-938D-4B92-B3B7-26258C3252E1}"/>
                </a:ext>
              </a:extLst>
            </p:cNvPr>
            <p:cNvSpPr/>
            <p:nvPr/>
          </p:nvSpPr>
          <p:spPr>
            <a:xfrm>
              <a:off x="5386608" y="5400767"/>
              <a:ext cx="3162176" cy="2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FF"/>
                  </a:solidFill>
                </a:rPr>
                <a:t>Iraqi Security Forces quelling Kurdish independence.</a:t>
              </a:r>
            </a:p>
          </p:txBody>
        </p:sp>
      </p:grpSp>
      <p:grpSp>
        <p:nvGrpSpPr>
          <p:cNvPr id="10" name="Group 9">
            <a:extLst>
              <a:ext uri="{FF2B5EF4-FFF2-40B4-BE49-F238E27FC236}">
                <a16:creationId xmlns:a16="http://schemas.microsoft.com/office/drawing/2014/main" id="{3E444E7F-8549-45A1-998F-DEB48E310DFB}"/>
              </a:ext>
            </a:extLst>
          </p:cNvPr>
          <p:cNvGrpSpPr/>
          <p:nvPr/>
        </p:nvGrpSpPr>
        <p:grpSpPr>
          <a:xfrm>
            <a:off x="5847284" y="4987471"/>
            <a:ext cx="3162176" cy="1820092"/>
            <a:chOff x="2597400" y="5045558"/>
            <a:chExt cx="3162176" cy="1820092"/>
          </a:xfrm>
        </p:grpSpPr>
        <p:pic>
          <p:nvPicPr>
            <p:cNvPr id="9" name="Picture 8">
              <a:extLst>
                <a:ext uri="{FF2B5EF4-FFF2-40B4-BE49-F238E27FC236}">
                  <a16:creationId xmlns:a16="http://schemas.microsoft.com/office/drawing/2014/main" id="{B9F5C9DC-23E8-4A23-A1F8-4054F93E9B3E}"/>
                </a:ext>
              </a:extLst>
            </p:cNvPr>
            <p:cNvPicPr>
              <a:picLocks noChangeAspect="1"/>
            </p:cNvPicPr>
            <p:nvPr/>
          </p:nvPicPr>
          <p:blipFill>
            <a:blip r:embed="rId4"/>
            <a:stretch>
              <a:fillRect/>
            </a:stretch>
          </p:blipFill>
          <p:spPr>
            <a:xfrm>
              <a:off x="3501300" y="5045558"/>
              <a:ext cx="1354376" cy="1569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 name="Rectangle 60">
              <a:extLst>
                <a:ext uri="{FF2B5EF4-FFF2-40B4-BE49-F238E27FC236}">
                  <a16:creationId xmlns:a16="http://schemas.microsoft.com/office/drawing/2014/main" id="{55137C67-9ED3-49A2-94C0-51A61DC067A5}"/>
                </a:ext>
              </a:extLst>
            </p:cNvPr>
            <p:cNvSpPr/>
            <p:nvPr/>
          </p:nvSpPr>
          <p:spPr>
            <a:xfrm>
              <a:off x="2597400" y="6613250"/>
              <a:ext cx="3162176" cy="2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FF"/>
                  </a:solidFill>
                </a:rPr>
                <a:t>Adil Abdul-Mahdi becomes new Prime Minister</a:t>
              </a:r>
            </a:p>
          </p:txBody>
        </p:sp>
      </p:grpSp>
      <p:pic>
        <p:nvPicPr>
          <p:cNvPr id="11" name="Picture 10">
            <a:extLst>
              <a:ext uri="{FF2B5EF4-FFF2-40B4-BE49-F238E27FC236}">
                <a16:creationId xmlns:a16="http://schemas.microsoft.com/office/drawing/2014/main" id="{67192C11-5D08-4D80-A8FD-3D31F7833604}"/>
              </a:ext>
            </a:extLst>
          </p:cNvPr>
          <p:cNvPicPr>
            <a:picLocks noChangeAspect="1"/>
          </p:cNvPicPr>
          <p:nvPr/>
        </p:nvPicPr>
        <p:blipFill>
          <a:blip r:embed="rId5"/>
          <a:stretch>
            <a:fillRect/>
          </a:stretch>
        </p:blipFill>
        <p:spPr>
          <a:xfrm>
            <a:off x="221765" y="4849369"/>
            <a:ext cx="5788210" cy="2082489"/>
          </a:xfrm>
          <a:prstGeom prst="rect">
            <a:avLst/>
          </a:prstGeom>
        </p:spPr>
      </p:pic>
      <p:pic>
        <p:nvPicPr>
          <p:cNvPr id="12" name="Picture 11">
            <a:extLst>
              <a:ext uri="{FF2B5EF4-FFF2-40B4-BE49-F238E27FC236}">
                <a16:creationId xmlns:a16="http://schemas.microsoft.com/office/drawing/2014/main" id="{EDC09CED-8092-429F-BDE1-3135ABC0C4A5}"/>
              </a:ext>
            </a:extLst>
          </p:cNvPr>
          <p:cNvPicPr>
            <a:picLocks noChangeAspect="1"/>
          </p:cNvPicPr>
          <p:nvPr/>
        </p:nvPicPr>
        <p:blipFill>
          <a:blip r:embed="rId6"/>
          <a:stretch>
            <a:fillRect/>
          </a:stretch>
        </p:blipFill>
        <p:spPr>
          <a:xfrm>
            <a:off x="171677" y="757649"/>
            <a:ext cx="3398915" cy="4512845"/>
          </a:xfrm>
          <a:prstGeom prst="rect">
            <a:avLst/>
          </a:prstGeom>
        </p:spPr>
      </p:pic>
    </p:spTree>
    <p:extLst>
      <p:ext uri="{BB962C8B-B14F-4D97-AF65-F5344CB8AC3E}">
        <p14:creationId xmlns:p14="http://schemas.microsoft.com/office/powerpoint/2010/main" val="18785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Power</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13</a:t>
            </a:fld>
            <a:endParaRPr lang="en-US"/>
          </a:p>
        </p:txBody>
      </p:sp>
      <p:sp>
        <p:nvSpPr>
          <p:cNvPr id="2" name="Rectangle 1">
            <a:extLst>
              <a:ext uri="{FF2B5EF4-FFF2-40B4-BE49-F238E27FC236}">
                <a16:creationId xmlns:a16="http://schemas.microsoft.com/office/drawing/2014/main" id="{94FADF5A-0D51-452D-BE1C-9D7CE4A26ED6}"/>
              </a:ext>
            </a:extLst>
          </p:cNvPr>
          <p:cNvSpPr/>
          <p:nvPr/>
        </p:nvSpPr>
        <p:spPr>
          <a:xfrm>
            <a:off x="405444" y="581144"/>
            <a:ext cx="8272730" cy="5077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buFont typeface="+mj-lt"/>
              <a:buAutoNum type="arabicPeriod"/>
            </a:pPr>
            <a:r>
              <a:rPr lang="en-US" sz="1400" dirty="0">
                <a:solidFill>
                  <a:schemeClr val="tx1"/>
                </a:solidFill>
              </a:rPr>
              <a:t>“A has power over B to the extent that he can get B to do something that B would not otherwise do.” – Robert Dahl </a:t>
            </a:r>
          </a:p>
          <a:p>
            <a:pPr marL="233363" indent="-233363">
              <a:buFont typeface="+mj-lt"/>
              <a:buAutoNum type="arabicPeriod"/>
            </a:pPr>
            <a:endParaRPr lang="en-US" sz="1400" dirty="0">
              <a:solidFill>
                <a:schemeClr val="tx1"/>
              </a:solidFill>
            </a:endParaRPr>
          </a:p>
          <a:p>
            <a:pPr marL="800100" lvl="1" indent="-342900">
              <a:buFont typeface="+mj-lt"/>
              <a:buAutoNum type="alphaLcParenR"/>
            </a:pPr>
            <a:r>
              <a:rPr lang="en-US" sz="1400" dirty="0">
                <a:solidFill>
                  <a:schemeClr val="tx1"/>
                </a:solidFill>
              </a:rPr>
              <a:t>A = The principal</a:t>
            </a:r>
          </a:p>
          <a:p>
            <a:pPr marL="800100" lvl="1" indent="-342900">
              <a:buFont typeface="+mj-lt"/>
              <a:buAutoNum type="alphaLcParenR"/>
            </a:pPr>
            <a:r>
              <a:rPr lang="en-US" sz="1400" dirty="0">
                <a:solidFill>
                  <a:schemeClr val="tx1"/>
                </a:solidFill>
              </a:rPr>
              <a:t>B = The agent, or proxy</a:t>
            </a:r>
          </a:p>
          <a:p>
            <a:pPr marL="233363" indent="-233363">
              <a:buFont typeface="+mj-lt"/>
              <a:buAutoNum type="arabicPeriod"/>
            </a:pPr>
            <a:endParaRPr lang="en-US" sz="1400" dirty="0">
              <a:solidFill>
                <a:schemeClr val="tx1"/>
              </a:solidFill>
            </a:endParaRPr>
          </a:p>
          <a:p>
            <a:pPr marL="233363" indent="-233363">
              <a:buFont typeface="+mj-lt"/>
              <a:buAutoNum type="arabicPeriod"/>
            </a:pPr>
            <a:r>
              <a:rPr lang="en-US" sz="1400" dirty="0">
                <a:solidFill>
                  <a:schemeClr val="tx1"/>
                </a:solidFill>
              </a:rPr>
              <a:t>A relationship or connection must exist between the principal and the proxy for the principal to enact power over the proxy. </a:t>
            </a:r>
          </a:p>
          <a:p>
            <a:pPr marL="233363" indent="-233363">
              <a:buFont typeface="+mj-lt"/>
              <a:buAutoNum type="arabicPeriod"/>
            </a:pPr>
            <a:endParaRPr lang="en-US" sz="1400" dirty="0">
              <a:solidFill>
                <a:schemeClr val="tx1"/>
              </a:solidFill>
            </a:endParaRPr>
          </a:p>
          <a:p>
            <a:pPr marL="233363" indent="-233363">
              <a:buFont typeface="+mj-lt"/>
              <a:buAutoNum type="arabicPeriod"/>
            </a:pPr>
            <a:r>
              <a:rPr lang="en-US" sz="1400" dirty="0">
                <a:solidFill>
                  <a:schemeClr val="tx1"/>
                </a:solidFill>
              </a:rPr>
              <a:t>Power must have a base and that base requires activation in order to generate a desired effect.</a:t>
            </a:r>
          </a:p>
          <a:p>
            <a:pPr marL="233363" indent="-233363">
              <a:buFont typeface="+mj-lt"/>
              <a:buAutoNum type="arabicPeriod"/>
            </a:pPr>
            <a:endParaRPr lang="en-US" sz="1400" dirty="0">
              <a:solidFill>
                <a:schemeClr val="tx1"/>
              </a:solidFill>
            </a:endParaRPr>
          </a:p>
          <a:p>
            <a:pPr marL="233363" indent="-233363">
              <a:buFont typeface="+mj-lt"/>
              <a:buAutoNum type="arabicPeriod"/>
            </a:pPr>
            <a:r>
              <a:rPr lang="en-US" sz="1400" dirty="0">
                <a:solidFill>
                  <a:schemeClr val="tx1"/>
                </a:solidFill>
              </a:rPr>
              <a:t>Effectively manipulating that base is the primary means for maintaining power over another actor – can be coercion, soft power, or a melding of the two.   </a:t>
            </a:r>
          </a:p>
        </p:txBody>
      </p:sp>
      <p:pic>
        <p:nvPicPr>
          <p:cNvPr id="6" name="Picture 5">
            <a:extLst>
              <a:ext uri="{FF2B5EF4-FFF2-40B4-BE49-F238E27FC236}">
                <a16:creationId xmlns:a16="http://schemas.microsoft.com/office/drawing/2014/main" id="{F4A4A881-78FB-4B28-995E-DB5BCC437364}"/>
              </a:ext>
            </a:extLst>
          </p:cNvPr>
          <p:cNvPicPr>
            <a:picLocks noChangeAspect="1"/>
          </p:cNvPicPr>
          <p:nvPr/>
        </p:nvPicPr>
        <p:blipFill>
          <a:blip r:embed="rId2"/>
          <a:stretch>
            <a:fillRect/>
          </a:stretch>
        </p:blipFill>
        <p:spPr>
          <a:xfrm>
            <a:off x="5388582" y="3469022"/>
            <a:ext cx="3522505" cy="2645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68FDCE4F-2988-4B44-B5A3-EB93B8986DD7}"/>
              </a:ext>
            </a:extLst>
          </p:cNvPr>
          <p:cNvSpPr/>
          <p:nvPr/>
        </p:nvSpPr>
        <p:spPr>
          <a:xfrm>
            <a:off x="402571" y="3463503"/>
            <a:ext cx="4911301" cy="3118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buFont typeface="+mj-lt"/>
              <a:buAutoNum type="arabicPeriod" startAt="5"/>
            </a:pPr>
            <a:r>
              <a:rPr lang="en-US" sz="1400" dirty="0">
                <a:solidFill>
                  <a:schemeClr val="tx1"/>
                </a:solidFill>
              </a:rPr>
              <a:t>Lag – the delay that exists between A’s exertion of power and B’s ability to react. </a:t>
            </a:r>
          </a:p>
          <a:p>
            <a:pPr marL="233363" indent="-233363">
              <a:buFont typeface="+mj-lt"/>
              <a:buAutoNum type="arabicPeriod" startAt="5"/>
            </a:pPr>
            <a:endParaRPr lang="en-US" sz="1400" dirty="0">
              <a:solidFill>
                <a:schemeClr val="tx1"/>
              </a:solidFill>
            </a:endParaRPr>
          </a:p>
          <a:p>
            <a:pPr marL="233363" indent="-233363">
              <a:buFont typeface="+mj-lt"/>
              <a:buAutoNum type="arabicPeriod" startAt="5"/>
            </a:pPr>
            <a:r>
              <a:rPr lang="en-US" sz="1400" dirty="0">
                <a:solidFill>
                  <a:schemeClr val="tx1"/>
                </a:solidFill>
              </a:rPr>
              <a:t>Relationships or connections are not static, but evolve as conditions change and other actors enter or depart a given situation. </a:t>
            </a:r>
          </a:p>
          <a:p>
            <a:pPr marL="233363" indent="-233363">
              <a:buFont typeface="+mj-lt"/>
              <a:buAutoNum type="arabicPeriod" startAt="5"/>
            </a:pPr>
            <a:endParaRPr lang="en-US" sz="1400" dirty="0">
              <a:solidFill>
                <a:schemeClr val="tx1"/>
              </a:solidFill>
            </a:endParaRPr>
          </a:p>
          <a:p>
            <a:pPr marL="233363" indent="-233363">
              <a:buFont typeface="+mj-lt"/>
              <a:buAutoNum type="arabicPeriod" startAt="5"/>
            </a:pPr>
            <a:r>
              <a:rPr lang="en-US" sz="1400" dirty="0">
                <a:solidFill>
                  <a:schemeClr val="tx1"/>
                </a:solidFill>
              </a:rPr>
              <a:t>Dynamic relationships result in increases and decreases in one’s relative power over another.</a:t>
            </a:r>
          </a:p>
          <a:p>
            <a:pPr marL="233363" indent="-233363">
              <a:buFont typeface="+mj-lt"/>
              <a:buAutoNum type="arabicPeriod" startAt="5"/>
            </a:pPr>
            <a:endParaRPr lang="en-US" sz="1400" dirty="0">
              <a:solidFill>
                <a:schemeClr val="tx1"/>
              </a:solidFill>
            </a:endParaRPr>
          </a:p>
          <a:p>
            <a:pPr marL="233363" indent="-233363">
              <a:buFont typeface="+mj-lt"/>
              <a:buAutoNum type="arabicPeriod" startAt="5"/>
            </a:pPr>
            <a:r>
              <a:rPr lang="en-US" sz="1400" dirty="0">
                <a:solidFill>
                  <a:schemeClr val="tx1"/>
                </a:solidFill>
              </a:rPr>
              <a:t>Dahl’s principles of power, when synthesized with the principal-agent problem and time, for result in two theoretical models of proxy war – exploitative model and the transaction model.</a:t>
            </a:r>
          </a:p>
        </p:txBody>
      </p:sp>
      <p:sp>
        <p:nvSpPr>
          <p:cNvPr id="12" name="Rectangle 11">
            <a:extLst>
              <a:ext uri="{FF2B5EF4-FFF2-40B4-BE49-F238E27FC236}">
                <a16:creationId xmlns:a16="http://schemas.microsoft.com/office/drawing/2014/main" id="{CC91241E-9431-4E83-8967-892C30F46381}"/>
              </a:ext>
            </a:extLst>
          </p:cNvPr>
          <p:cNvSpPr/>
          <p:nvPr/>
        </p:nvSpPr>
        <p:spPr>
          <a:xfrm>
            <a:off x="5388582" y="6180577"/>
            <a:ext cx="3522505" cy="28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i="1" dirty="0">
                <a:solidFill>
                  <a:srgbClr val="0000FF"/>
                </a:solidFill>
              </a:rPr>
              <a:t>Russian intelligence officer Igor </a:t>
            </a:r>
            <a:r>
              <a:rPr lang="en-US" sz="900" b="1" i="1" dirty="0" err="1">
                <a:solidFill>
                  <a:srgbClr val="0000FF"/>
                </a:solidFill>
              </a:rPr>
              <a:t>Girkin</a:t>
            </a:r>
            <a:r>
              <a:rPr lang="en-US" sz="900" b="1" i="1" dirty="0">
                <a:solidFill>
                  <a:srgbClr val="0000FF"/>
                </a:solidFill>
              </a:rPr>
              <a:t> and </a:t>
            </a:r>
            <a:r>
              <a:rPr lang="en-US" sz="900" b="1" i="1" dirty="0" err="1">
                <a:solidFill>
                  <a:srgbClr val="0000FF"/>
                </a:solidFill>
              </a:rPr>
              <a:t>Arsen</a:t>
            </a:r>
            <a:r>
              <a:rPr lang="en-US" sz="900" b="1" i="1" dirty="0">
                <a:solidFill>
                  <a:srgbClr val="0000FF"/>
                </a:solidFill>
              </a:rPr>
              <a:t> Pavlov, commander of the DPA’s Sparta Battalion</a:t>
            </a:r>
          </a:p>
        </p:txBody>
      </p:sp>
    </p:spTree>
    <p:extLst>
      <p:ext uri="{BB962C8B-B14F-4D97-AF65-F5344CB8AC3E}">
        <p14:creationId xmlns:p14="http://schemas.microsoft.com/office/powerpoint/2010/main" val="222601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14</a:t>
            </a:fld>
            <a:endParaRPr lang="en-US"/>
          </a:p>
        </p:txBody>
      </p:sp>
      <p:sp>
        <p:nvSpPr>
          <p:cNvPr id="9" name="Rectangle 8">
            <a:extLst>
              <a:ext uri="{FF2B5EF4-FFF2-40B4-BE49-F238E27FC236}">
                <a16:creationId xmlns:a16="http://schemas.microsoft.com/office/drawing/2014/main" id="{48CD6653-C17B-470D-955B-68A278902DF9}"/>
              </a:ext>
            </a:extLst>
          </p:cNvPr>
          <p:cNvSpPr/>
          <p:nvPr/>
        </p:nvSpPr>
        <p:spPr>
          <a:xfrm>
            <a:off x="799323" y="6385532"/>
            <a:ext cx="7545354" cy="41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rgbClr val="0000FF"/>
                </a:solidFill>
              </a:rPr>
              <a:t>“Lag” is why commanders must not rely on ‘bottom up’ refinement but must have a good assessments program.</a:t>
            </a:r>
          </a:p>
        </p:txBody>
      </p:sp>
      <p:pic>
        <p:nvPicPr>
          <p:cNvPr id="4" name="Picture 3">
            <a:extLst>
              <a:ext uri="{FF2B5EF4-FFF2-40B4-BE49-F238E27FC236}">
                <a16:creationId xmlns:a16="http://schemas.microsoft.com/office/drawing/2014/main" id="{8B5321AC-1674-4E3F-8162-BFCEC5888FD0}"/>
              </a:ext>
            </a:extLst>
          </p:cNvPr>
          <p:cNvPicPr>
            <a:picLocks noChangeAspect="1"/>
          </p:cNvPicPr>
          <p:nvPr/>
        </p:nvPicPr>
        <p:blipFill>
          <a:blip r:embed="rId2"/>
          <a:stretch>
            <a:fillRect/>
          </a:stretch>
        </p:blipFill>
        <p:spPr>
          <a:xfrm>
            <a:off x="0" y="951129"/>
            <a:ext cx="9144000" cy="5214535"/>
          </a:xfrm>
          <a:prstGeom prst="rect">
            <a:avLst/>
          </a:prstGeom>
        </p:spPr>
      </p:pic>
      <p:sp>
        <p:nvSpPr>
          <p:cNvPr id="44" name="Rectangle 43">
            <a:extLst>
              <a:ext uri="{FF2B5EF4-FFF2-40B4-BE49-F238E27FC236}">
                <a16:creationId xmlns:a16="http://schemas.microsoft.com/office/drawing/2014/main" id="{5E43AE51-9334-4FA4-8E12-266F5577FEC3}"/>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Graphical Representation of “Lag”</a:t>
            </a:r>
          </a:p>
        </p:txBody>
      </p:sp>
    </p:spTree>
    <p:extLst>
      <p:ext uri="{BB962C8B-B14F-4D97-AF65-F5344CB8AC3E}">
        <p14:creationId xmlns:p14="http://schemas.microsoft.com/office/powerpoint/2010/main" val="218519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Principal-Agent Problem</a:t>
            </a:r>
          </a:p>
        </p:txBody>
      </p:sp>
      <p:sp>
        <p:nvSpPr>
          <p:cNvPr id="9" name="Rectangle 8">
            <a:extLst>
              <a:ext uri="{FF2B5EF4-FFF2-40B4-BE49-F238E27FC236}">
                <a16:creationId xmlns:a16="http://schemas.microsoft.com/office/drawing/2014/main" id="{5B50CEEA-2B84-4316-9C2B-E0B9A0BA84E0}"/>
              </a:ext>
            </a:extLst>
          </p:cNvPr>
          <p:cNvSpPr/>
          <p:nvPr/>
        </p:nvSpPr>
        <p:spPr>
          <a:xfrm rot="19691573">
            <a:off x="2631917" y="4906392"/>
            <a:ext cx="2139192" cy="49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Common Interest</a:t>
            </a:r>
          </a:p>
        </p:txBody>
      </p:sp>
      <p:sp>
        <p:nvSpPr>
          <p:cNvPr id="4" name="Slide Number Placeholder 3">
            <a:extLst>
              <a:ext uri="{FF2B5EF4-FFF2-40B4-BE49-F238E27FC236}">
                <a16:creationId xmlns:a16="http://schemas.microsoft.com/office/drawing/2014/main" id="{565D6230-DC4E-4CA5-8281-24F8EDD4A6C9}"/>
              </a:ext>
            </a:extLst>
          </p:cNvPr>
          <p:cNvSpPr>
            <a:spLocks noGrp="1"/>
          </p:cNvSpPr>
          <p:nvPr>
            <p:ph type="sldNum" sz="quarter" idx="12"/>
          </p:nvPr>
        </p:nvSpPr>
        <p:spPr/>
        <p:txBody>
          <a:bodyPr/>
          <a:lstStyle/>
          <a:p>
            <a:fld id="{E5827CAC-8E48-4A77-96AE-EAC83D918509}" type="slidenum">
              <a:rPr lang="en-US" smtClean="0"/>
              <a:t>15</a:t>
            </a:fld>
            <a:endParaRPr lang="en-US"/>
          </a:p>
        </p:txBody>
      </p:sp>
      <p:pic>
        <p:nvPicPr>
          <p:cNvPr id="19" name="Picture 18">
            <a:extLst>
              <a:ext uri="{FF2B5EF4-FFF2-40B4-BE49-F238E27FC236}">
                <a16:creationId xmlns:a16="http://schemas.microsoft.com/office/drawing/2014/main" id="{1432292C-01A3-46DF-8FA8-9E9EFE7476DA}"/>
              </a:ext>
            </a:extLst>
          </p:cNvPr>
          <p:cNvPicPr>
            <a:picLocks noChangeAspect="1"/>
          </p:cNvPicPr>
          <p:nvPr/>
        </p:nvPicPr>
        <p:blipFill rotWithShape="1">
          <a:blip r:embed="rId2"/>
          <a:srcRect l="15702" t="3604" r="15560" b="1974"/>
          <a:stretch/>
        </p:blipFill>
        <p:spPr>
          <a:xfrm>
            <a:off x="560715" y="476710"/>
            <a:ext cx="3321171" cy="3292111"/>
          </a:xfrm>
          <a:prstGeom prst="rect">
            <a:avLst/>
          </a:prstGeom>
        </p:spPr>
      </p:pic>
      <p:sp>
        <p:nvSpPr>
          <p:cNvPr id="3" name="Rectangle 2">
            <a:extLst>
              <a:ext uri="{FF2B5EF4-FFF2-40B4-BE49-F238E27FC236}">
                <a16:creationId xmlns:a16="http://schemas.microsoft.com/office/drawing/2014/main" id="{B4FFDC6C-30F8-4159-BDC9-0428C9C7EF48}"/>
              </a:ext>
            </a:extLst>
          </p:cNvPr>
          <p:cNvSpPr/>
          <p:nvPr/>
        </p:nvSpPr>
        <p:spPr>
          <a:xfrm>
            <a:off x="234014" y="3657595"/>
            <a:ext cx="3803147" cy="3184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rPr>
              <a:t>Principal-Agent Problem: </a:t>
            </a:r>
          </a:p>
          <a:p>
            <a:endParaRPr lang="en-US" sz="1200" dirty="0">
              <a:solidFill>
                <a:schemeClr val="tx1"/>
              </a:solidFill>
            </a:endParaRPr>
          </a:p>
          <a:p>
            <a:pPr marL="342900" indent="-342900">
              <a:buAutoNum type="arabicPeriod"/>
            </a:pPr>
            <a:r>
              <a:rPr lang="en-US" sz="1200" dirty="0">
                <a:solidFill>
                  <a:schemeClr val="tx1"/>
                </a:solidFill>
              </a:rPr>
              <a:t>Arises when one party (principal) delegates work to another (agent) who performs the work. – Kathleen </a:t>
            </a:r>
            <a:r>
              <a:rPr lang="en-US" sz="1200" dirty="0" err="1">
                <a:solidFill>
                  <a:schemeClr val="tx1"/>
                </a:solidFill>
              </a:rPr>
              <a:t>Eisenhadt</a:t>
            </a:r>
            <a:r>
              <a:rPr lang="en-US" sz="1200" dirty="0">
                <a:solidFill>
                  <a:schemeClr val="tx1"/>
                </a:solidFill>
              </a:rPr>
              <a:t>, Stanford University</a:t>
            </a:r>
          </a:p>
          <a:p>
            <a:pPr marL="342900" indent="-342900">
              <a:buAutoNum type="arabicPeriod"/>
            </a:pPr>
            <a:endParaRPr lang="en-US" sz="1200" dirty="0">
              <a:solidFill>
                <a:schemeClr val="tx1"/>
              </a:solidFill>
            </a:endParaRPr>
          </a:p>
          <a:p>
            <a:pPr marL="342900" indent="-342900">
              <a:buAutoNum type="arabicPeriod"/>
            </a:pPr>
            <a:r>
              <a:rPr lang="en-US" sz="1200" dirty="0">
                <a:solidFill>
                  <a:schemeClr val="tx1"/>
                </a:solidFill>
              </a:rPr>
              <a:t>Problem of agency – goals of the principal and agent conflict</a:t>
            </a:r>
          </a:p>
          <a:p>
            <a:pPr marL="342900" indent="-342900">
              <a:buAutoNum type="arabicPeriod"/>
            </a:pPr>
            <a:endParaRPr lang="en-US" sz="1200" dirty="0">
              <a:solidFill>
                <a:schemeClr val="tx1"/>
              </a:solidFill>
            </a:endParaRPr>
          </a:p>
          <a:p>
            <a:pPr marL="342900" indent="-342900">
              <a:buAutoNum type="arabicPeriod"/>
            </a:pPr>
            <a:r>
              <a:rPr lang="en-US" sz="1200" dirty="0">
                <a:solidFill>
                  <a:schemeClr val="tx1"/>
                </a:solidFill>
              </a:rPr>
              <a:t>Problem of risk sharing – the principal and agent possessing dissimilar prerogatives toward risk, which results in divergent interests</a:t>
            </a:r>
          </a:p>
          <a:p>
            <a:pPr marL="342900" indent="-342900">
              <a:buAutoNum type="arabicPeriod"/>
            </a:pPr>
            <a:endParaRPr lang="en-US" sz="1200" dirty="0">
              <a:solidFill>
                <a:schemeClr val="tx1"/>
              </a:solidFill>
            </a:endParaRPr>
          </a:p>
          <a:p>
            <a:r>
              <a:rPr lang="en-US" sz="1200" dirty="0">
                <a:solidFill>
                  <a:schemeClr val="tx1"/>
                </a:solidFill>
              </a:rPr>
              <a:t>“One country may support another’s cause, but will never take it so serious as it takes its own.” </a:t>
            </a:r>
          </a:p>
          <a:p>
            <a:r>
              <a:rPr lang="en-US" sz="1200" dirty="0">
                <a:solidFill>
                  <a:schemeClr val="tx1"/>
                </a:solidFill>
              </a:rPr>
              <a:t> 					- Carl von Clausewitz</a:t>
            </a:r>
          </a:p>
          <a:p>
            <a:r>
              <a:rPr lang="en-US" sz="1200" dirty="0">
                <a:solidFill>
                  <a:schemeClr val="tx1"/>
                </a:solidFill>
              </a:rPr>
              <a:t> 						          </a:t>
            </a:r>
            <a:r>
              <a:rPr lang="en-US" sz="1200" i="1" dirty="0">
                <a:solidFill>
                  <a:schemeClr val="tx1"/>
                </a:solidFill>
              </a:rPr>
              <a:t>On War</a:t>
            </a:r>
          </a:p>
        </p:txBody>
      </p:sp>
      <p:sp>
        <p:nvSpPr>
          <p:cNvPr id="18" name="Rectangle 17">
            <a:extLst>
              <a:ext uri="{FF2B5EF4-FFF2-40B4-BE49-F238E27FC236}">
                <a16:creationId xmlns:a16="http://schemas.microsoft.com/office/drawing/2014/main" id="{1FCF299C-1D54-4444-8196-B8B7DE20BCE2}"/>
              </a:ext>
            </a:extLst>
          </p:cNvPr>
          <p:cNvSpPr/>
          <p:nvPr/>
        </p:nvSpPr>
        <p:spPr>
          <a:xfrm>
            <a:off x="5261038" y="790935"/>
            <a:ext cx="2846720" cy="33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rPr>
              <a:t>Operation Olive Branch</a:t>
            </a:r>
            <a:endParaRPr lang="en-US" sz="1200" i="1" dirty="0">
              <a:solidFill>
                <a:schemeClr val="tx1"/>
              </a:solidFill>
            </a:endParaRPr>
          </a:p>
        </p:txBody>
      </p:sp>
      <p:pic>
        <p:nvPicPr>
          <p:cNvPr id="6" name="Picture 5">
            <a:extLst>
              <a:ext uri="{FF2B5EF4-FFF2-40B4-BE49-F238E27FC236}">
                <a16:creationId xmlns:a16="http://schemas.microsoft.com/office/drawing/2014/main" id="{81B7E7BE-489B-49B8-A5B4-2A09466615DC}"/>
              </a:ext>
            </a:extLst>
          </p:cNvPr>
          <p:cNvPicPr>
            <a:picLocks noChangeAspect="1"/>
          </p:cNvPicPr>
          <p:nvPr/>
        </p:nvPicPr>
        <p:blipFill>
          <a:blip r:embed="rId3"/>
          <a:stretch>
            <a:fillRect/>
          </a:stretch>
        </p:blipFill>
        <p:spPr>
          <a:xfrm>
            <a:off x="5160398" y="1292972"/>
            <a:ext cx="3048000" cy="191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0DFB7A9-54E1-47D2-BB3A-CB2F890B850C}"/>
              </a:ext>
            </a:extLst>
          </p:cNvPr>
          <p:cNvPicPr>
            <a:picLocks noChangeAspect="1"/>
          </p:cNvPicPr>
          <p:nvPr/>
        </p:nvPicPr>
        <p:blipFill>
          <a:blip r:embed="rId4"/>
          <a:stretch>
            <a:fillRect/>
          </a:stretch>
        </p:blipFill>
        <p:spPr>
          <a:xfrm>
            <a:off x="5008072" y="4010353"/>
            <a:ext cx="3681257" cy="191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764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45C82-B79C-124A-83A3-02EA8EDF9DBC}"/>
              </a:ext>
            </a:extLst>
          </p:cNvPr>
          <p:cNvPicPr>
            <a:picLocks noChangeAspect="1"/>
          </p:cNvPicPr>
          <p:nvPr/>
        </p:nvPicPr>
        <p:blipFill>
          <a:blip r:embed="rId2"/>
          <a:stretch>
            <a:fillRect/>
          </a:stretch>
        </p:blipFill>
        <p:spPr>
          <a:xfrm>
            <a:off x="123588" y="214160"/>
            <a:ext cx="8896823" cy="2784577"/>
          </a:xfrm>
          <a:prstGeom prst="rect">
            <a:avLst/>
          </a:prstGeom>
        </p:spPr>
      </p:pic>
      <p:sp>
        <p:nvSpPr>
          <p:cNvPr id="2" name="Slide Number Placeholder 1">
            <a:extLst>
              <a:ext uri="{FF2B5EF4-FFF2-40B4-BE49-F238E27FC236}">
                <a16:creationId xmlns:a16="http://schemas.microsoft.com/office/drawing/2014/main" id="{D4CD298A-DCDC-4B3F-803C-8A36B105D64F}"/>
              </a:ext>
            </a:extLst>
          </p:cNvPr>
          <p:cNvSpPr>
            <a:spLocks noGrp="1"/>
          </p:cNvSpPr>
          <p:nvPr>
            <p:ph type="sldNum" sz="quarter" idx="12"/>
          </p:nvPr>
        </p:nvSpPr>
        <p:spPr/>
        <p:txBody>
          <a:bodyPr/>
          <a:lstStyle/>
          <a:p>
            <a:fld id="{E5827CAC-8E48-4A77-96AE-EAC83D918509}" type="slidenum">
              <a:rPr lang="en-US" smtClean="0"/>
              <a:t>16</a:t>
            </a:fld>
            <a:endParaRPr lang="en-US"/>
          </a:p>
        </p:txBody>
      </p:sp>
      <p:sp>
        <p:nvSpPr>
          <p:cNvPr id="5" name="Rectangle 4">
            <a:extLst>
              <a:ext uri="{FF2B5EF4-FFF2-40B4-BE49-F238E27FC236}">
                <a16:creationId xmlns:a16="http://schemas.microsoft.com/office/drawing/2014/main" id="{EC8F35BC-511F-4BCD-B47F-94F193EF3F47}"/>
              </a:ext>
            </a:extLst>
          </p:cNvPr>
          <p:cNvSpPr/>
          <p:nvPr/>
        </p:nvSpPr>
        <p:spPr>
          <a:xfrm>
            <a:off x="379561" y="2984737"/>
            <a:ext cx="8384876" cy="372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en-US" sz="1400" dirty="0">
                <a:solidFill>
                  <a:schemeClr val="tx1"/>
                </a:solidFill>
              </a:rPr>
              <a:t>Proxy is completely dependent on its principal for survival</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Dependency creates a strong bond between the proxy and its principal – results in the principal having almost unlimited power and influence over the proxy</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Results in proxy having limited utility for the principal – a tool to accomplish a task</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Once the objective is accomplished or the proxy is no longer useful, the principal terminates the relationship</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Modern Examples:</a:t>
            </a:r>
          </a:p>
          <a:p>
            <a:pPr marL="800100" lvl="1" indent="-342900">
              <a:buFont typeface="+mj-lt"/>
              <a:buAutoNum type="alphaLcParenR"/>
            </a:pPr>
            <a:r>
              <a:rPr lang="en-US" sz="1400" dirty="0">
                <a:solidFill>
                  <a:schemeClr val="tx1"/>
                </a:solidFill>
              </a:rPr>
              <a:t>Donetsk and Luhansk Peoples Republics and Armies in Ukraine’s Donbas</a:t>
            </a:r>
          </a:p>
          <a:p>
            <a:pPr marL="800100" lvl="1" indent="-342900">
              <a:buFont typeface="+mj-lt"/>
              <a:buAutoNum type="alphaLcParenR"/>
            </a:pPr>
            <a:r>
              <a:rPr lang="en-US" sz="1400" dirty="0">
                <a:solidFill>
                  <a:schemeClr val="tx1"/>
                </a:solidFill>
              </a:rPr>
              <a:t>Syrian Democratic Forces in eastern Syria</a:t>
            </a:r>
          </a:p>
          <a:p>
            <a:pPr marL="800100" lvl="1" indent="-342900">
              <a:buFont typeface="+mj-lt"/>
              <a:buAutoNum type="alphaLcParenR"/>
            </a:pPr>
            <a:r>
              <a:rPr lang="en-US" sz="1400" dirty="0">
                <a:solidFill>
                  <a:schemeClr val="tx1"/>
                </a:solidFill>
              </a:rPr>
              <a:t>Iraqi Security Forces in Operation Iraqi Freedom</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Success can drive divergence:</a:t>
            </a:r>
          </a:p>
          <a:p>
            <a:pPr marL="800100" lvl="1" indent="-342900">
              <a:buFont typeface="+mj-lt"/>
              <a:buAutoNum type="alphaLcParenR"/>
            </a:pPr>
            <a:r>
              <a:rPr lang="en-US" sz="1400" dirty="0">
                <a:solidFill>
                  <a:schemeClr val="tx1"/>
                </a:solidFill>
              </a:rPr>
              <a:t>Generate legitimacy or support to gain independence</a:t>
            </a:r>
          </a:p>
          <a:p>
            <a:pPr marL="800100" lvl="1" indent="-342900">
              <a:buFont typeface="+mj-lt"/>
              <a:buAutoNum type="alphaLcParenR"/>
            </a:pPr>
            <a:r>
              <a:rPr lang="en-US" sz="1400" dirty="0">
                <a:solidFill>
                  <a:schemeClr val="tx1"/>
                </a:solidFill>
              </a:rPr>
              <a:t>Emergent actors lure the proxy away from the principal </a:t>
            </a:r>
          </a:p>
        </p:txBody>
      </p:sp>
    </p:spTree>
    <p:extLst>
      <p:ext uri="{BB962C8B-B14F-4D97-AF65-F5344CB8AC3E}">
        <p14:creationId xmlns:p14="http://schemas.microsoft.com/office/powerpoint/2010/main" val="181035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b="1" dirty="0">
                <a:solidFill>
                  <a:schemeClr val="tx1"/>
                </a:solidFill>
              </a:rPr>
              <a:t>Proxy Success and the Evolution of Partnered Relationships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Arrow: Pentagon 1">
            <a:extLst>
              <a:ext uri="{FF2B5EF4-FFF2-40B4-BE49-F238E27FC236}">
                <a16:creationId xmlns:a16="http://schemas.microsoft.com/office/drawing/2014/main" id="{157D27E2-884A-4A7B-BFBB-CC6F1A88214E}"/>
              </a:ext>
            </a:extLst>
          </p:cNvPr>
          <p:cNvSpPr/>
          <p:nvPr/>
        </p:nvSpPr>
        <p:spPr>
          <a:xfrm>
            <a:off x="664234" y="2993375"/>
            <a:ext cx="3226279" cy="112143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Pentagon 4">
            <a:extLst>
              <a:ext uri="{FF2B5EF4-FFF2-40B4-BE49-F238E27FC236}">
                <a16:creationId xmlns:a16="http://schemas.microsoft.com/office/drawing/2014/main" id="{39CA6A17-98AA-430F-A06A-E3282093348E}"/>
              </a:ext>
            </a:extLst>
          </p:cNvPr>
          <p:cNvSpPr/>
          <p:nvPr/>
        </p:nvSpPr>
        <p:spPr>
          <a:xfrm>
            <a:off x="3999781" y="1161701"/>
            <a:ext cx="3226279" cy="112143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43C8B0EB-0DA5-4193-ABD0-F9E64929A441}"/>
              </a:ext>
            </a:extLst>
          </p:cNvPr>
          <p:cNvSpPr/>
          <p:nvPr/>
        </p:nvSpPr>
        <p:spPr>
          <a:xfrm>
            <a:off x="4152182" y="5273623"/>
            <a:ext cx="3226279" cy="112143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20B2A72-CF00-4272-A63C-101CD8225E72}"/>
              </a:ext>
            </a:extLst>
          </p:cNvPr>
          <p:cNvSpPr/>
          <p:nvPr/>
        </p:nvSpPr>
        <p:spPr>
          <a:xfrm>
            <a:off x="4041473" y="2974674"/>
            <a:ext cx="1308339" cy="112143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Objective</a:t>
            </a:r>
          </a:p>
        </p:txBody>
      </p:sp>
      <p:sp>
        <p:nvSpPr>
          <p:cNvPr id="8" name="Oval 7">
            <a:extLst>
              <a:ext uri="{FF2B5EF4-FFF2-40B4-BE49-F238E27FC236}">
                <a16:creationId xmlns:a16="http://schemas.microsoft.com/office/drawing/2014/main" id="{6112EBC0-7EB1-42F7-8ECC-F096B81433E2}"/>
              </a:ext>
            </a:extLst>
          </p:cNvPr>
          <p:cNvSpPr/>
          <p:nvPr/>
        </p:nvSpPr>
        <p:spPr>
          <a:xfrm>
            <a:off x="7479102" y="1161701"/>
            <a:ext cx="1308339" cy="112143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Objective</a:t>
            </a:r>
          </a:p>
        </p:txBody>
      </p:sp>
      <p:sp>
        <p:nvSpPr>
          <p:cNvPr id="9" name="Oval 8">
            <a:extLst>
              <a:ext uri="{FF2B5EF4-FFF2-40B4-BE49-F238E27FC236}">
                <a16:creationId xmlns:a16="http://schemas.microsoft.com/office/drawing/2014/main" id="{07C7679A-C38D-4C16-A1C8-CD39B94D2891}"/>
              </a:ext>
            </a:extLst>
          </p:cNvPr>
          <p:cNvSpPr/>
          <p:nvPr/>
        </p:nvSpPr>
        <p:spPr>
          <a:xfrm>
            <a:off x="7479102" y="5264995"/>
            <a:ext cx="1308339" cy="112143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Objective</a:t>
            </a:r>
          </a:p>
        </p:txBody>
      </p:sp>
      <p:sp>
        <p:nvSpPr>
          <p:cNvPr id="7" name="Freeform: Shape 6">
            <a:extLst>
              <a:ext uri="{FF2B5EF4-FFF2-40B4-BE49-F238E27FC236}">
                <a16:creationId xmlns:a16="http://schemas.microsoft.com/office/drawing/2014/main" id="{4CC50B42-7035-4066-8942-A8106383EA04}"/>
              </a:ext>
            </a:extLst>
          </p:cNvPr>
          <p:cNvSpPr/>
          <p:nvPr/>
        </p:nvSpPr>
        <p:spPr>
          <a:xfrm>
            <a:off x="914400" y="3243541"/>
            <a:ext cx="2432649" cy="8626"/>
          </a:xfrm>
          <a:custGeom>
            <a:avLst/>
            <a:gdLst>
              <a:gd name="connsiteX0" fmla="*/ 0 w 2432649"/>
              <a:gd name="connsiteY0" fmla="*/ 0 h 8626"/>
              <a:gd name="connsiteX1" fmla="*/ 2432649 w 2432649"/>
              <a:gd name="connsiteY1" fmla="*/ 8626 h 8626"/>
            </a:gdLst>
            <a:ahLst/>
            <a:cxnLst>
              <a:cxn ang="0">
                <a:pos x="connsiteX0" y="connsiteY0"/>
              </a:cxn>
              <a:cxn ang="0">
                <a:pos x="connsiteX1" y="connsiteY1"/>
              </a:cxn>
            </a:cxnLst>
            <a:rect l="l" t="t" r="r" b="b"/>
            <a:pathLst>
              <a:path w="2432649" h="8626">
                <a:moveTo>
                  <a:pt x="0" y="0"/>
                </a:moveTo>
                <a:lnTo>
                  <a:pt x="2432649" y="8626"/>
                </a:lnTo>
              </a:path>
            </a:pathLst>
          </a:custGeom>
          <a:noFill/>
          <a:ln w="7620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3F8E7F-4CCD-4373-9D53-EA28BAFAE2AE}"/>
              </a:ext>
            </a:extLst>
          </p:cNvPr>
          <p:cNvSpPr/>
          <p:nvPr/>
        </p:nvSpPr>
        <p:spPr>
          <a:xfrm>
            <a:off x="931653" y="3821510"/>
            <a:ext cx="1820173" cy="8626"/>
          </a:xfrm>
          <a:custGeom>
            <a:avLst/>
            <a:gdLst>
              <a:gd name="connsiteX0" fmla="*/ 0 w 1820173"/>
              <a:gd name="connsiteY0" fmla="*/ 0 h 8626"/>
              <a:gd name="connsiteX1" fmla="*/ 1820173 w 1820173"/>
              <a:gd name="connsiteY1" fmla="*/ 8626 h 8626"/>
            </a:gdLst>
            <a:ahLst/>
            <a:cxnLst>
              <a:cxn ang="0">
                <a:pos x="connsiteX0" y="connsiteY0"/>
              </a:cxn>
              <a:cxn ang="0">
                <a:pos x="connsiteX1" y="connsiteY1"/>
              </a:cxn>
            </a:cxnLst>
            <a:rect l="l" t="t" r="r" b="b"/>
            <a:pathLst>
              <a:path w="1820173" h="8626">
                <a:moveTo>
                  <a:pt x="0" y="0"/>
                </a:moveTo>
                <a:lnTo>
                  <a:pt x="1820173" y="8626"/>
                </a:ln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1D2DC22-8291-4A5C-9E7C-7BF4D68CE08B}"/>
              </a:ext>
            </a:extLst>
          </p:cNvPr>
          <p:cNvSpPr/>
          <p:nvPr/>
        </p:nvSpPr>
        <p:spPr>
          <a:xfrm>
            <a:off x="2622430" y="2054370"/>
            <a:ext cx="3907766" cy="1775768"/>
          </a:xfrm>
          <a:custGeom>
            <a:avLst/>
            <a:gdLst>
              <a:gd name="connsiteX0" fmla="*/ 0 w 3907766"/>
              <a:gd name="connsiteY0" fmla="*/ 1775768 h 1775768"/>
              <a:gd name="connsiteX1" fmla="*/ 698740 w 3907766"/>
              <a:gd name="connsiteY1" fmla="*/ 1516976 h 1775768"/>
              <a:gd name="connsiteX2" fmla="*/ 1423359 w 3907766"/>
              <a:gd name="connsiteY2" fmla="*/ 499059 h 1775768"/>
              <a:gd name="connsiteX3" fmla="*/ 2596551 w 3907766"/>
              <a:gd name="connsiteY3" fmla="*/ 67738 h 1775768"/>
              <a:gd name="connsiteX4" fmla="*/ 3907766 w 3907766"/>
              <a:gd name="connsiteY4" fmla="*/ 7353 h 177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766" h="1775768">
                <a:moveTo>
                  <a:pt x="0" y="1775768"/>
                </a:moveTo>
                <a:cubicBezTo>
                  <a:pt x="230757" y="1752764"/>
                  <a:pt x="461514" y="1729761"/>
                  <a:pt x="698740" y="1516976"/>
                </a:cubicBezTo>
                <a:cubicBezTo>
                  <a:pt x="935967" y="1304191"/>
                  <a:pt x="1107057" y="740599"/>
                  <a:pt x="1423359" y="499059"/>
                </a:cubicBezTo>
                <a:cubicBezTo>
                  <a:pt x="1739661" y="257519"/>
                  <a:pt x="2182483" y="149689"/>
                  <a:pt x="2596551" y="67738"/>
                </a:cubicBezTo>
                <a:cubicBezTo>
                  <a:pt x="3010619" y="-14213"/>
                  <a:pt x="3459192" y="-3430"/>
                  <a:pt x="3907766" y="7353"/>
                </a:cubicBezTo>
              </a:path>
            </a:pathLst>
          </a:custGeom>
          <a:noFill/>
          <a:ln w="76200">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B891EE4-63CA-4074-B19C-CCBC58B1387A}"/>
              </a:ext>
            </a:extLst>
          </p:cNvPr>
          <p:cNvSpPr/>
          <p:nvPr/>
        </p:nvSpPr>
        <p:spPr>
          <a:xfrm flipV="1">
            <a:off x="2748952" y="3828528"/>
            <a:ext cx="3907766" cy="1775768"/>
          </a:xfrm>
          <a:custGeom>
            <a:avLst/>
            <a:gdLst>
              <a:gd name="connsiteX0" fmla="*/ 0 w 3907766"/>
              <a:gd name="connsiteY0" fmla="*/ 1775768 h 1775768"/>
              <a:gd name="connsiteX1" fmla="*/ 698740 w 3907766"/>
              <a:gd name="connsiteY1" fmla="*/ 1516976 h 1775768"/>
              <a:gd name="connsiteX2" fmla="*/ 1423359 w 3907766"/>
              <a:gd name="connsiteY2" fmla="*/ 499059 h 1775768"/>
              <a:gd name="connsiteX3" fmla="*/ 2596551 w 3907766"/>
              <a:gd name="connsiteY3" fmla="*/ 67738 h 1775768"/>
              <a:gd name="connsiteX4" fmla="*/ 3907766 w 3907766"/>
              <a:gd name="connsiteY4" fmla="*/ 7353 h 177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766" h="1775768">
                <a:moveTo>
                  <a:pt x="0" y="1775768"/>
                </a:moveTo>
                <a:cubicBezTo>
                  <a:pt x="230757" y="1752764"/>
                  <a:pt x="461514" y="1729761"/>
                  <a:pt x="698740" y="1516976"/>
                </a:cubicBezTo>
                <a:cubicBezTo>
                  <a:pt x="935967" y="1304191"/>
                  <a:pt x="1107057" y="740599"/>
                  <a:pt x="1423359" y="499059"/>
                </a:cubicBezTo>
                <a:cubicBezTo>
                  <a:pt x="1739661" y="257519"/>
                  <a:pt x="2182483" y="149689"/>
                  <a:pt x="2596551" y="67738"/>
                </a:cubicBezTo>
                <a:cubicBezTo>
                  <a:pt x="3010619" y="-14213"/>
                  <a:pt x="3459192" y="-3430"/>
                  <a:pt x="3907766" y="7353"/>
                </a:cubicBezTo>
              </a:path>
            </a:pathLst>
          </a:custGeom>
          <a:noFill/>
          <a:ln w="76200">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FD8EF2-7313-4408-81F0-CF7EA15CC429}"/>
              </a:ext>
            </a:extLst>
          </p:cNvPr>
          <p:cNvSpPr/>
          <p:nvPr/>
        </p:nvSpPr>
        <p:spPr>
          <a:xfrm>
            <a:off x="882767" y="3230763"/>
            <a:ext cx="1095555"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Principal</a:t>
            </a:r>
          </a:p>
        </p:txBody>
      </p:sp>
      <p:sp>
        <p:nvSpPr>
          <p:cNvPr id="17" name="Rectangle 16">
            <a:extLst>
              <a:ext uri="{FF2B5EF4-FFF2-40B4-BE49-F238E27FC236}">
                <a16:creationId xmlns:a16="http://schemas.microsoft.com/office/drawing/2014/main" id="{DE9CC023-7212-4203-BB07-A4DDD7D9F9CE}"/>
              </a:ext>
            </a:extLst>
          </p:cNvPr>
          <p:cNvSpPr/>
          <p:nvPr/>
        </p:nvSpPr>
        <p:spPr>
          <a:xfrm>
            <a:off x="815194" y="3802174"/>
            <a:ext cx="1095555"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Proxy</a:t>
            </a:r>
          </a:p>
        </p:txBody>
      </p:sp>
      <p:sp>
        <p:nvSpPr>
          <p:cNvPr id="18" name="Rectangle 17">
            <a:extLst>
              <a:ext uri="{FF2B5EF4-FFF2-40B4-BE49-F238E27FC236}">
                <a16:creationId xmlns:a16="http://schemas.microsoft.com/office/drawing/2014/main" id="{F726882B-CAEA-4983-8E2E-1D4F38486C75}"/>
              </a:ext>
            </a:extLst>
          </p:cNvPr>
          <p:cNvSpPr/>
          <p:nvPr/>
        </p:nvSpPr>
        <p:spPr>
          <a:xfrm>
            <a:off x="5561161" y="5583536"/>
            <a:ext cx="1095555"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Proxy</a:t>
            </a:r>
          </a:p>
        </p:txBody>
      </p:sp>
      <p:sp>
        <p:nvSpPr>
          <p:cNvPr id="19" name="Rectangle 18">
            <a:extLst>
              <a:ext uri="{FF2B5EF4-FFF2-40B4-BE49-F238E27FC236}">
                <a16:creationId xmlns:a16="http://schemas.microsoft.com/office/drawing/2014/main" id="{EA64FAC1-9F63-4229-A197-20396292DD9D}"/>
              </a:ext>
            </a:extLst>
          </p:cNvPr>
          <p:cNvSpPr/>
          <p:nvPr/>
        </p:nvSpPr>
        <p:spPr>
          <a:xfrm>
            <a:off x="5497902" y="1735189"/>
            <a:ext cx="1095555"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Proxy</a:t>
            </a:r>
          </a:p>
        </p:txBody>
      </p:sp>
      <p:sp>
        <p:nvSpPr>
          <p:cNvPr id="20" name="Freeform: Shape 19">
            <a:extLst>
              <a:ext uri="{FF2B5EF4-FFF2-40B4-BE49-F238E27FC236}">
                <a16:creationId xmlns:a16="http://schemas.microsoft.com/office/drawing/2014/main" id="{0FDC9B88-E1ED-49C8-9308-28EDF0994AB5}"/>
              </a:ext>
            </a:extLst>
          </p:cNvPr>
          <p:cNvSpPr/>
          <p:nvPr/>
        </p:nvSpPr>
        <p:spPr>
          <a:xfrm>
            <a:off x="4224067" y="1445858"/>
            <a:ext cx="2432649" cy="8626"/>
          </a:xfrm>
          <a:custGeom>
            <a:avLst/>
            <a:gdLst>
              <a:gd name="connsiteX0" fmla="*/ 0 w 2432649"/>
              <a:gd name="connsiteY0" fmla="*/ 0 h 8626"/>
              <a:gd name="connsiteX1" fmla="*/ 2432649 w 2432649"/>
              <a:gd name="connsiteY1" fmla="*/ 8626 h 8626"/>
            </a:gdLst>
            <a:ahLst/>
            <a:cxnLst>
              <a:cxn ang="0">
                <a:pos x="connsiteX0" y="connsiteY0"/>
              </a:cxn>
              <a:cxn ang="0">
                <a:pos x="connsiteX1" y="connsiteY1"/>
              </a:cxn>
            </a:cxnLst>
            <a:rect l="l" t="t" r="r" b="b"/>
            <a:pathLst>
              <a:path w="2432649" h="8626">
                <a:moveTo>
                  <a:pt x="0" y="0"/>
                </a:moveTo>
                <a:lnTo>
                  <a:pt x="2432649" y="8626"/>
                </a:lnTo>
              </a:path>
            </a:pathLst>
          </a:custGeom>
          <a:noFill/>
          <a:ln w="762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7F31C4C-4F79-4D02-AB4F-4C86437E26F6}"/>
              </a:ext>
            </a:extLst>
          </p:cNvPr>
          <p:cNvSpPr/>
          <p:nvPr/>
        </p:nvSpPr>
        <p:spPr>
          <a:xfrm>
            <a:off x="4344836" y="6068693"/>
            <a:ext cx="2432649" cy="8626"/>
          </a:xfrm>
          <a:custGeom>
            <a:avLst/>
            <a:gdLst>
              <a:gd name="connsiteX0" fmla="*/ 0 w 2432649"/>
              <a:gd name="connsiteY0" fmla="*/ 0 h 8626"/>
              <a:gd name="connsiteX1" fmla="*/ 2432649 w 2432649"/>
              <a:gd name="connsiteY1" fmla="*/ 8626 h 8626"/>
            </a:gdLst>
            <a:ahLst/>
            <a:cxnLst>
              <a:cxn ang="0">
                <a:pos x="connsiteX0" y="connsiteY0"/>
              </a:cxn>
              <a:cxn ang="0">
                <a:pos x="connsiteX1" y="connsiteY1"/>
              </a:cxn>
            </a:cxnLst>
            <a:rect l="l" t="t" r="r" b="b"/>
            <a:pathLst>
              <a:path w="2432649" h="8626">
                <a:moveTo>
                  <a:pt x="0" y="0"/>
                </a:moveTo>
                <a:lnTo>
                  <a:pt x="2432649" y="8626"/>
                </a:lnTo>
              </a:path>
            </a:pathLst>
          </a:custGeom>
          <a:noFill/>
          <a:ln w="762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0A2CD6-E320-44C3-89F3-B539BF5BB275}"/>
              </a:ext>
            </a:extLst>
          </p:cNvPr>
          <p:cNvSpPr/>
          <p:nvPr/>
        </p:nvSpPr>
        <p:spPr>
          <a:xfrm>
            <a:off x="4114800" y="1482630"/>
            <a:ext cx="1650521"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Emergent Partner</a:t>
            </a:r>
          </a:p>
        </p:txBody>
      </p:sp>
      <p:sp>
        <p:nvSpPr>
          <p:cNvPr id="24" name="Rectangle 23">
            <a:extLst>
              <a:ext uri="{FF2B5EF4-FFF2-40B4-BE49-F238E27FC236}">
                <a16:creationId xmlns:a16="http://schemas.microsoft.com/office/drawing/2014/main" id="{4CE85231-8BC6-4098-84D3-9768F641DDFC}"/>
              </a:ext>
            </a:extLst>
          </p:cNvPr>
          <p:cNvSpPr/>
          <p:nvPr/>
        </p:nvSpPr>
        <p:spPr>
          <a:xfrm>
            <a:off x="4241319" y="6054477"/>
            <a:ext cx="1650521"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Emergent Partner</a:t>
            </a:r>
          </a:p>
        </p:txBody>
      </p:sp>
      <p:sp>
        <p:nvSpPr>
          <p:cNvPr id="16" name="Freeform: Shape 15">
            <a:extLst>
              <a:ext uri="{FF2B5EF4-FFF2-40B4-BE49-F238E27FC236}">
                <a16:creationId xmlns:a16="http://schemas.microsoft.com/office/drawing/2014/main" id="{12C08A93-F35E-4D5B-B531-B6072F230F00}"/>
              </a:ext>
            </a:extLst>
          </p:cNvPr>
          <p:cNvSpPr/>
          <p:nvPr/>
        </p:nvSpPr>
        <p:spPr>
          <a:xfrm>
            <a:off x="3088257" y="1452520"/>
            <a:ext cx="1086928" cy="1489088"/>
          </a:xfrm>
          <a:custGeom>
            <a:avLst/>
            <a:gdLst>
              <a:gd name="connsiteX0" fmla="*/ 0 w 1086928"/>
              <a:gd name="connsiteY0" fmla="*/ 1489088 h 1489088"/>
              <a:gd name="connsiteX1" fmla="*/ 198407 w 1086928"/>
              <a:gd name="connsiteY1" fmla="*/ 635072 h 1489088"/>
              <a:gd name="connsiteX2" fmla="*/ 517585 w 1086928"/>
              <a:gd name="connsiteY2" fmla="*/ 91608 h 1489088"/>
              <a:gd name="connsiteX3" fmla="*/ 1086928 w 1086928"/>
              <a:gd name="connsiteY3" fmla="*/ 5344 h 1489088"/>
            </a:gdLst>
            <a:ahLst/>
            <a:cxnLst>
              <a:cxn ang="0">
                <a:pos x="connsiteX0" y="connsiteY0"/>
              </a:cxn>
              <a:cxn ang="0">
                <a:pos x="connsiteX1" y="connsiteY1"/>
              </a:cxn>
              <a:cxn ang="0">
                <a:pos x="connsiteX2" y="connsiteY2"/>
              </a:cxn>
              <a:cxn ang="0">
                <a:pos x="connsiteX3" y="connsiteY3"/>
              </a:cxn>
            </a:cxnLst>
            <a:rect l="l" t="t" r="r" b="b"/>
            <a:pathLst>
              <a:path w="1086928" h="1489088">
                <a:moveTo>
                  <a:pt x="0" y="1489088"/>
                </a:moveTo>
                <a:cubicBezTo>
                  <a:pt x="56071" y="1178536"/>
                  <a:pt x="112143" y="867985"/>
                  <a:pt x="198407" y="635072"/>
                </a:cubicBezTo>
                <a:cubicBezTo>
                  <a:pt x="284671" y="402159"/>
                  <a:pt x="369498" y="196563"/>
                  <a:pt x="517585" y="91608"/>
                </a:cubicBezTo>
                <a:cubicBezTo>
                  <a:pt x="665672" y="-13347"/>
                  <a:pt x="876300" y="-4002"/>
                  <a:pt x="1086928" y="5344"/>
                </a:cubicBezTo>
              </a:path>
            </a:pathLst>
          </a:custGeom>
          <a:noFill/>
          <a:ln w="762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86EE3E-A653-4486-87F7-1941DC19D3B2}"/>
              </a:ext>
            </a:extLst>
          </p:cNvPr>
          <p:cNvSpPr/>
          <p:nvPr/>
        </p:nvSpPr>
        <p:spPr>
          <a:xfrm>
            <a:off x="2929043" y="4218317"/>
            <a:ext cx="1341032" cy="1863306"/>
          </a:xfrm>
          <a:custGeom>
            <a:avLst/>
            <a:gdLst>
              <a:gd name="connsiteX0" fmla="*/ 55697 w 1341032"/>
              <a:gd name="connsiteY0" fmla="*/ 0 h 1863306"/>
              <a:gd name="connsiteX1" fmla="*/ 150587 w 1341032"/>
              <a:gd name="connsiteY1" fmla="*/ 1423358 h 1863306"/>
              <a:gd name="connsiteX2" fmla="*/ 1341032 w 1341032"/>
              <a:gd name="connsiteY2" fmla="*/ 1863306 h 1863306"/>
            </a:gdLst>
            <a:ahLst/>
            <a:cxnLst>
              <a:cxn ang="0">
                <a:pos x="connsiteX0" y="connsiteY0"/>
              </a:cxn>
              <a:cxn ang="0">
                <a:pos x="connsiteX1" y="connsiteY1"/>
              </a:cxn>
              <a:cxn ang="0">
                <a:pos x="connsiteX2" y="connsiteY2"/>
              </a:cxn>
            </a:cxnLst>
            <a:rect l="l" t="t" r="r" b="b"/>
            <a:pathLst>
              <a:path w="1341032" h="1863306">
                <a:moveTo>
                  <a:pt x="55697" y="0"/>
                </a:moveTo>
                <a:cubicBezTo>
                  <a:pt x="-3969" y="556403"/>
                  <a:pt x="-63635" y="1112807"/>
                  <a:pt x="150587" y="1423358"/>
                </a:cubicBezTo>
                <a:cubicBezTo>
                  <a:pt x="364809" y="1733909"/>
                  <a:pt x="852920" y="1798607"/>
                  <a:pt x="1341032" y="1863306"/>
                </a:cubicBezTo>
              </a:path>
            </a:pathLst>
          </a:custGeom>
          <a:noFill/>
          <a:ln w="762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6E9C3-EC11-485D-8504-E83FCC68D4EC}"/>
              </a:ext>
            </a:extLst>
          </p:cNvPr>
          <p:cNvSpPr/>
          <p:nvPr/>
        </p:nvSpPr>
        <p:spPr>
          <a:xfrm rot="16200000">
            <a:off x="-13414" y="3452810"/>
            <a:ext cx="1095555" cy="33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Campaign</a:t>
            </a:r>
          </a:p>
        </p:txBody>
      </p:sp>
      <p:grpSp>
        <p:nvGrpSpPr>
          <p:cNvPr id="32" name="Group 31">
            <a:extLst>
              <a:ext uri="{FF2B5EF4-FFF2-40B4-BE49-F238E27FC236}">
                <a16:creationId xmlns:a16="http://schemas.microsoft.com/office/drawing/2014/main" id="{171DEB95-52A7-44B9-B1F8-F79CDDBF7F38}"/>
              </a:ext>
            </a:extLst>
          </p:cNvPr>
          <p:cNvGrpSpPr/>
          <p:nvPr/>
        </p:nvGrpSpPr>
        <p:grpSpPr>
          <a:xfrm>
            <a:off x="5367065" y="3111108"/>
            <a:ext cx="914400" cy="802256"/>
            <a:chOff x="5486400" y="2984740"/>
            <a:chExt cx="914400" cy="802256"/>
          </a:xfrm>
        </p:grpSpPr>
        <p:sp>
          <p:nvSpPr>
            <p:cNvPr id="30" name="Freeform: Shape 29">
              <a:extLst>
                <a:ext uri="{FF2B5EF4-FFF2-40B4-BE49-F238E27FC236}">
                  <a16:creationId xmlns:a16="http://schemas.microsoft.com/office/drawing/2014/main" id="{0B6AE2FD-4E01-4542-AC48-544E82B31F95}"/>
                </a:ext>
              </a:extLst>
            </p:cNvPr>
            <p:cNvSpPr/>
            <p:nvPr/>
          </p:nvSpPr>
          <p:spPr>
            <a:xfrm>
              <a:off x="5486400" y="3385868"/>
              <a:ext cx="914400" cy="0"/>
            </a:xfrm>
            <a:custGeom>
              <a:avLst/>
              <a:gdLst>
                <a:gd name="connsiteX0" fmla="*/ 0 w 914400"/>
                <a:gd name="connsiteY0" fmla="*/ 0 h 0"/>
                <a:gd name="connsiteX1" fmla="*/ 914400 w 914400"/>
                <a:gd name="connsiteY1" fmla="*/ 0 h 0"/>
              </a:gdLst>
              <a:ahLst/>
              <a:cxnLst>
                <a:cxn ang="0">
                  <a:pos x="connsiteX0" y="connsiteY0"/>
                </a:cxn>
                <a:cxn ang="0">
                  <a:pos x="connsiteX1" y="connsiteY1"/>
                </a:cxn>
              </a:cxnLst>
              <a:rect l="l" t="t" r="r" b="b"/>
              <a:pathLst>
                <a:path w="914400">
                  <a:moveTo>
                    <a:pt x="0" y="0"/>
                  </a:moveTo>
                  <a:lnTo>
                    <a:pt x="9144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690016D-53D4-40EA-A33D-D2655367FEC6}"/>
                </a:ext>
              </a:extLst>
            </p:cNvPr>
            <p:cNvSpPr/>
            <p:nvPr/>
          </p:nvSpPr>
          <p:spPr>
            <a:xfrm>
              <a:off x="6400800" y="2984740"/>
              <a:ext cx="0" cy="802256"/>
            </a:xfrm>
            <a:custGeom>
              <a:avLst/>
              <a:gdLst>
                <a:gd name="connsiteX0" fmla="*/ 0 w 0"/>
                <a:gd name="connsiteY0" fmla="*/ 0 h 802256"/>
                <a:gd name="connsiteX1" fmla="*/ 0 w 0"/>
                <a:gd name="connsiteY1" fmla="*/ 802256 h 802256"/>
              </a:gdLst>
              <a:ahLst/>
              <a:cxnLst>
                <a:cxn ang="0">
                  <a:pos x="connsiteX0" y="connsiteY0"/>
                </a:cxn>
                <a:cxn ang="0">
                  <a:pos x="connsiteX1" y="connsiteY1"/>
                </a:cxn>
              </a:cxnLst>
              <a:rect l="l" t="t" r="r" b="b"/>
              <a:pathLst>
                <a:path h="802256">
                  <a:moveTo>
                    <a:pt x="0" y="0"/>
                  </a:moveTo>
                  <a:lnTo>
                    <a:pt x="0" y="80225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351930D-FAA2-4AEC-9536-941ED9A1DA1F}"/>
              </a:ext>
            </a:extLst>
          </p:cNvPr>
          <p:cNvSpPr/>
          <p:nvPr/>
        </p:nvSpPr>
        <p:spPr>
          <a:xfrm>
            <a:off x="6337542" y="3153280"/>
            <a:ext cx="1945259" cy="731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ProximaNova-Regular"/>
              </a:rPr>
              <a:t>Objectives, conditions, and </a:t>
            </a:r>
            <a:r>
              <a:rPr lang="en-US" sz="800" dirty="0" err="1">
                <a:solidFill>
                  <a:schemeClr val="tx1"/>
                </a:solidFill>
                <a:latin typeface="ProximaNova-Regular"/>
              </a:rPr>
              <a:t>endstates</a:t>
            </a:r>
            <a:endParaRPr lang="en-US" sz="800" dirty="0">
              <a:solidFill>
                <a:schemeClr val="tx1"/>
              </a:solidFill>
              <a:latin typeface="ProximaNova-Regular"/>
            </a:endParaRPr>
          </a:p>
          <a:p>
            <a:r>
              <a:rPr lang="en-US" sz="800" dirty="0">
                <a:solidFill>
                  <a:schemeClr val="tx1"/>
                </a:solidFill>
                <a:latin typeface="ProximaNova-Regular"/>
              </a:rPr>
              <a:t>evolve as success is achieved and</a:t>
            </a:r>
          </a:p>
          <a:p>
            <a:r>
              <a:rPr lang="en-US" sz="800" dirty="0">
                <a:solidFill>
                  <a:schemeClr val="tx1"/>
                </a:solidFill>
                <a:latin typeface="ProximaNova-Regular"/>
              </a:rPr>
              <a:t>missions are accomplished and as the</a:t>
            </a:r>
          </a:p>
          <a:p>
            <a:r>
              <a:rPr lang="en-US" sz="800" dirty="0">
                <a:solidFill>
                  <a:schemeClr val="tx1"/>
                </a:solidFill>
                <a:latin typeface="ProximaNova-Regular"/>
              </a:rPr>
              <a:t>proxy continues to gain strength (often a</a:t>
            </a:r>
          </a:p>
          <a:p>
            <a:r>
              <a:rPr lang="en-US" sz="800" dirty="0">
                <a:solidFill>
                  <a:schemeClr val="tx1"/>
                </a:solidFill>
                <a:latin typeface="ProximaNova-Regular"/>
              </a:rPr>
              <a:t>byproduct of partner-directed activities).</a:t>
            </a:r>
            <a:endParaRPr lang="en-US" dirty="0">
              <a:solidFill>
                <a:schemeClr val="tx1"/>
              </a:solidFill>
            </a:endParaRPr>
          </a:p>
        </p:txBody>
      </p:sp>
      <p:sp>
        <p:nvSpPr>
          <p:cNvPr id="35" name="Freeform: Shape 34">
            <a:extLst>
              <a:ext uri="{FF2B5EF4-FFF2-40B4-BE49-F238E27FC236}">
                <a16:creationId xmlns:a16="http://schemas.microsoft.com/office/drawing/2014/main" id="{2195FB0E-4E51-4EA5-8AC0-FD0FC2FB1CB9}"/>
              </a:ext>
            </a:extLst>
          </p:cNvPr>
          <p:cNvSpPr/>
          <p:nvPr/>
        </p:nvSpPr>
        <p:spPr>
          <a:xfrm>
            <a:off x="1837426" y="3804249"/>
            <a:ext cx="1069676" cy="1017917"/>
          </a:xfrm>
          <a:custGeom>
            <a:avLst/>
            <a:gdLst>
              <a:gd name="connsiteX0" fmla="*/ 1069676 w 1069676"/>
              <a:gd name="connsiteY0" fmla="*/ 0 h 1017917"/>
              <a:gd name="connsiteX1" fmla="*/ 0 w 1069676"/>
              <a:gd name="connsiteY1" fmla="*/ 1017917 h 1017917"/>
            </a:gdLst>
            <a:ahLst/>
            <a:cxnLst>
              <a:cxn ang="0">
                <a:pos x="connsiteX0" y="connsiteY0"/>
              </a:cxn>
              <a:cxn ang="0">
                <a:pos x="connsiteX1" y="connsiteY1"/>
              </a:cxn>
            </a:cxnLst>
            <a:rect l="l" t="t" r="r" b="b"/>
            <a:pathLst>
              <a:path w="1069676" h="1017917">
                <a:moveTo>
                  <a:pt x="1069676" y="0"/>
                </a:moveTo>
                <a:lnTo>
                  <a:pt x="0" y="1017917"/>
                </a:lnTo>
              </a:path>
            </a:pathLst>
          </a:custGeom>
          <a:noFill/>
          <a:ln>
            <a:solidFill>
              <a:schemeClr val="tx1"/>
            </a:solidFill>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17E6968-C323-40E0-9110-DDEF4DC1B6D3}"/>
              </a:ext>
            </a:extLst>
          </p:cNvPr>
          <p:cNvSpPr/>
          <p:nvPr/>
        </p:nvSpPr>
        <p:spPr>
          <a:xfrm>
            <a:off x="1837426" y="4399472"/>
            <a:ext cx="0" cy="759124"/>
          </a:xfrm>
          <a:custGeom>
            <a:avLst/>
            <a:gdLst>
              <a:gd name="connsiteX0" fmla="*/ 0 w 0"/>
              <a:gd name="connsiteY0" fmla="*/ 0 h 759124"/>
              <a:gd name="connsiteX1" fmla="*/ 0 w 0"/>
              <a:gd name="connsiteY1" fmla="*/ 759124 h 759124"/>
            </a:gdLst>
            <a:ahLst/>
            <a:cxnLst>
              <a:cxn ang="0">
                <a:pos x="connsiteX0" y="connsiteY0"/>
              </a:cxn>
              <a:cxn ang="0">
                <a:pos x="connsiteX1" y="connsiteY1"/>
              </a:cxn>
            </a:cxnLst>
            <a:rect l="l" t="t" r="r" b="b"/>
            <a:pathLst>
              <a:path h="759124">
                <a:moveTo>
                  <a:pt x="0" y="0"/>
                </a:moveTo>
                <a:lnTo>
                  <a:pt x="0" y="75912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897962-16B8-41BB-B6EE-B592DDD48F3F}"/>
              </a:ext>
            </a:extLst>
          </p:cNvPr>
          <p:cNvSpPr/>
          <p:nvPr/>
        </p:nvSpPr>
        <p:spPr>
          <a:xfrm>
            <a:off x="163902" y="4373594"/>
            <a:ext cx="1729218" cy="874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latin typeface="ProximaNova-Bold"/>
              </a:rPr>
              <a:t>SUCCESS ACCELERATES DIVERGENCE</a:t>
            </a:r>
          </a:p>
          <a:p>
            <a:r>
              <a:rPr lang="en-US" sz="800" dirty="0">
                <a:solidFill>
                  <a:schemeClr val="tx1"/>
                </a:solidFill>
                <a:latin typeface="ProximaNova-Regular"/>
              </a:rPr>
              <a:t>Success brings emergent partners to the proxy force (”always bet on a winner”) as the emergent partner seeks to use the proxy to accomplish its aims or objectives in the proxy’s given area of operation.</a:t>
            </a:r>
            <a:endParaRPr lang="en-US" dirty="0">
              <a:solidFill>
                <a:schemeClr val="tx1"/>
              </a:solidFill>
            </a:endParaRPr>
          </a:p>
        </p:txBody>
      </p:sp>
      <p:sp>
        <p:nvSpPr>
          <p:cNvPr id="4" name="Slide Number Placeholder 3">
            <a:extLst>
              <a:ext uri="{FF2B5EF4-FFF2-40B4-BE49-F238E27FC236}">
                <a16:creationId xmlns:a16="http://schemas.microsoft.com/office/drawing/2014/main" id="{90AC512B-D79C-492D-9DCD-6B739BD4C0C5}"/>
              </a:ext>
            </a:extLst>
          </p:cNvPr>
          <p:cNvSpPr>
            <a:spLocks noGrp="1"/>
          </p:cNvSpPr>
          <p:nvPr>
            <p:ph type="sldNum" sz="quarter" idx="12"/>
          </p:nvPr>
        </p:nvSpPr>
        <p:spPr/>
        <p:txBody>
          <a:bodyPr/>
          <a:lstStyle/>
          <a:p>
            <a:fld id="{E5827CAC-8E48-4A77-96AE-EAC83D918509}" type="slidenum">
              <a:rPr lang="en-US" smtClean="0"/>
              <a:t>17</a:t>
            </a:fld>
            <a:endParaRPr lang="en-US"/>
          </a:p>
        </p:txBody>
      </p:sp>
    </p:spTree>
    <p:extLst>
      <p:ext uri="{BB962C8B-B14F-4D97-AF65-F5344CB8AC3E}">
        <p14:creationId xmlns:p14="http://schemas.microsoft.com/office/powerpoint/2010/main" val="191603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0B052-37CB-4334-A534-2BD3AEF4D1D7}"/>
              </a:ext>
            </a:extLst>
          </p:cNvPr>
          <p:cNvSpPr/>
          <p:nvPr/>
        </p:nvSpPr>
        <p:spPr>
          <a:xfrm>
            <a:off x="0" y="0"/>
            <a:ext cx="9144000" cy="526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Hierarchical Structure – Exploitative Model, Russo-Ukrainian War</a:t>
            </a:r>
          </a:p>
        </p:txBody>
      </p:sp>
      <p:graphicFrame>
        <p:nvGraphicFramePr>
          <p:cNvPr id="11" name="Table 10">
            <a:extLst>
              <a:ext uri="{FF2B5EF4-FFF2-40B4-BE49-F238E27FC236}">
                <a16:creationId xmlns:a16="http://schemas.microsoft.com/office/drawing/2014/main" id="{4622311D-F619-4F75-989E-604DDF261BFD}"/>
              </a:ext>
            </a:extLst>
          </p:cNvPr>
          <p:cNvGraphicFramePr>
            <a:graphicFrameLocks noGrp="1"/>
          </p:cNvGraphicFramePr>
          <p:nvPr>
            <p:extLst>
              <p:ext uri="{D42A27DB-BD31-4B8C-83A1-F6EECF244321}">
                <p14:modId xmlns:p14="http://schemas.microsoft.com/office/powerpoint/2010/main" val="2904305982"/>
              </p:ext>
            </p:extLst>
          </p:nvPr>
        </p:nvGraphicFramePr>
        <p:xfrm>
          <a:off x="180453" y="526211"/>
          <a:ext cx="8796492" cy="6142009"/>
        </p:xfrm>
        <a:graphic>
          <a:graphicData uri="http://schemas.openxmlformats.org/drawingml/2006/table">
            <a:tbl>
              <a:tblPr firstRow="1" bandRow="1">
                <a:tableStyleId>{2D5ABB26-0587-4C30-8999-92F81FD0307C}</a:tableStyleId>
              </a:tblPr>
              <a:tblGrid>
                <a:gridCol w="885752">
                  <a:extLst>
                    <a:ext uri="{9D8B030D-6E8A-4147-A177-3AD203B41FA5}">
                      <a16:colId xmlns:a16="http://schemas.microsoft.com/office/drawing/2014/main" val="1614897132"/>
                    </a:ext>
                  </a:extLst>
                </a:gridCol>
                <a:gridCol w="5694992">
                  <a:extLst>
                    <a:ext uri="{9D8B030D-6E8A-4147-A177-3AD203B41FA5}">
                      <a16:colId xmlns:a16="http://schemas.microsoft.com/office/drawing/2014/main" val="3499551893"/>
                    </a:ext>
                  </a:extLst>
                </a:gridCol>
                <a:gridCol w="2215748">
                  <a:extLst>
                    <a:ext uri="{9D8B030D-6E8A-4147-A177-3AD203B41FA5}">
                      <a16:colId xmlns:a16="http://schemas.microsoft.com/office/drawing/2014/main" val="2467968256"/>
                    </a:ext>
                  </a:extLst>
                </a:gridCol>
              </a:tblGrid>
              <a:tr h="494035">
                <a:tc>
                  <a:txBody>
                    <a:bodyPr/>
                    <a:lstStyle/>
                    <a:p>
                      <a:endParaRPr lang="en-US"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t>Principal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t>Proxy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024468"/>
                  </a:ext>
                </a:extLst>
              </a:tr>
              <a:tr h="1334311">
                <a:tc>
                  <a:txBody>
                    <a:bodyPr/>
                    <a:lstStyle/>
                    <a:p>
                      <a:pPr algn="ctr"/>
                      <a:r>
                        <a:rPr lang="en-US" sz="2000" b="1" dirty="0"/>
                        <a:t>Political</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Russian Federation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DPR; LPR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521189"/>
                  </a:ext>
                </a:extLst>
              </a:tr>
              <a:tr h="1334311">
                <a:tc>
                  <a:txBody>
                    <a:bodyPr/>
                    <a:lstStyle/>
                    <a:p>
                      <a:pPr algn="ctr"/>
                      <a:r>
                        <a:rPr lang="en-US" sz="2000" b="1" dirty="0"/>
                        <a:t>Strategic</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Russian Federation; Western and Southern Military Districts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DPR; LPR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007803"/>
                  </a:ext>
                </a:extLst>
              </a:tr>
              <a:tr h="1645041">
                <a:tc>
                  <a:txBody>
                    <a:bodyPr/>
                    <a:lstStyle/>
                    <a:p>
                      <a:pPr algn="ctr"/>
                      <a:r>
                        <a:rPr lang="en-US" sz="2000" b="1" dirty="0"/>
                        <a:t>Operational</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Western and Southern Military Districts; Deployed Russian Army and Corps headquarters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DPA; LPA</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390820"/>
                  </a:ext>
                </a:extLst>
              </a:tr>
              <a:tr h="1334311">
                <a:tc>
                  <a:txBody>
                    <a:bodyPr/>
                    <a:lstStyle/>
                    <a:p>
                      <a:pPr algn="ctr"/>
                      <a:r>
                        <a:rPr lang="en-US" sz="2000" b="1" dirty="0"/>
                        <a:t>Tactical</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a:t>Russian tactical commands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a:t>Separatists battalions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539019"/>
                  </a:ext>
                </a:extLst>
              </a:tr>
            </a:tbl>
          </a:graphicData>
        </a:graphic>
      </p:graphicFrame>
      <p:sp>
        <p:nvSpPr>
          <p:cNvPr id="2" name="Slide Number Placeholder 1">
            <a:extLst>
              <a:ext uri="{FF2B5EF4-FFF2-40B4-BE49-F238E27FC236}">
                <a16:creationId xmlns:a16="http://schemas.microsoft.com/office/drawing/2014/main" id="{828CD14E-F394-4D83-8812-95E983E5E7E1}"/>
              </a:ext>
            </a:extLst>
          </p:cNvPr>
          <p:cNvSpPr>
            <a:spLocks noGrp="1"/>
          </p:cNvSpPr>
          <p:nvPr>
            <p:ph type="sldNum" sz="quarter" idx="12"/>
          </p:nvPr>
        </p:nvSpPr>
        <p:spPr/>
        <p:txBody>
          <a:bodyPr/>
          <a:lstStyle/>
          <a:p>
            <a:fld id="{912C4FF7-7DFE-482B-A3F4-73D765C19440}" type="slidenum">
              <a:rPr lang="en-US" smtClean="0"/>
              <a:t>18</a:t>
            </a:fld>
            <a:endParaRPr lang="en-US"/>
          </a:p>
        </p:txBody>
      </p:sp>
    </p:spTree>
    <p:extLst>
      <p:ext uri="{BB962C8B-B14F-4D97-AF65-F5344CB8AC3E}">
        <p14:creationId xmlns:p14="http://schemas.microsoft.com/office/powerpoint/2010/main" val="354793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058DA-1443-9447-97D3-E11151FB4258}"/>
              </a:ext>
            </a:extLst>
          </p:cNvPr>
          <p:cNvPicPr>
            <a:picLocks noChangeAspect="1"/>
          </p:cNvPicPr>
          <p:nvPr/>
        </p:nvPicPr>
        <p:blipFill>
          <a:blip r:embed="rId2"/>
          <a:stretch>
            <a:fillRect/>
          </a:stretch>
        </p:blipFill>
        <p:spPr>
          <a:xfrm>
            <a:off x="183971" y="329652"/>
            <a:ext cx="8776057" cy="2746182"/>
          </a:xfrm>
          <a:prstGeom prst="rect">
            <a:avLst/>
          </a:prstGeom>
        </p:spPr>
      </p:pic>
      <p:sp>
        <p:nvSpPr>
          <p:cNvPr id="5" name="Slide Number Placeholder 4">
            <a:extLst>
              <a:ext uri="{FF2B5EF4-FFF2-40B4-BE49-F238E27FC236}">
                <a16:creationId xmlns:a16="http://schemas.microsoft.com/office/drawing/2014/main" id="{B99014F8-612F-4D56-BEF1-5D0A39B8E404}"/>
              </a:ext>
            </a:extLst>
          </p:cNvPr>
          <p:cNvSpPr>
            <a:spLocks noGrp="1"/>
          </p:cNvSpPr>
          <p:nvPr>
            <p:ph type="sldNum" sz="quarter" idx="12"/>
          </p:nvPr>
        </p:nvSpPr>
        <p:spPr/>
        <p:txBody>
          <a:bodyPr/>
          <a:lstStyle/>
          <a:p>
            <a:fld id="{E5827CAC-8E48-4A77-96AE-EAC83D918509}" type="slidenum">
              <a:rPr lang="en-US" smtClean="0"/>
              <a:t>19</a:t>
            </a:fld>
            <a:endParaRPr lang="en-US"/>
          </a:p>
        </p:txBody>
      </p:sp>
      <p:sp>
        <p:nvSpPr>
          <p:cNvPr id="8" name="Rectangle 7">
            <a:extLst>
              <a:ext uri="{FF2B5EF4-FFF2-40B4-BE49-F238E27FC236}">
                <a16:creationId xmlns:a16="http://schemas.microsoft.com/office/drawing/2014/main" id="{55418D94-22E8-41BC-918C-10FC6A6FDFE6}"/>
              </a:ext>
            </a:extLst>
          </p:cNvPr>
          <p:cNvSpPr/>
          <p:nvPr/>
        </p:nvSpPr>
        <p:spPr>
          <a:xfrm>
            <a:off x="379561" y="2984737"/>
            <a:ext cx="8384876" cy="372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en-US" sz="1400" dirty="0">
                <a:solidFill>
                  <a:schemeClr val="tx1"/>
                </a:solidFill>
              </a:rPr>
              <a:t>Paradoxical – proxy is the power-broker</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Proxy government is not subjugated to the principal – it requires assistance</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Results in a transactional relationship between the principal and the proxy</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Transactional relationship means the relationship is dominated by a running clock – objectives achieved drive divergence</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Transactional relationship results in parameters on the relationship in order to align the principal and proxy</a:t>
            </a:r>
          </a:p>
          <a:p>
            <a:pPr marL="800100" lvl="1" indent="-342900">
              <a:buFont typeface="+mj-lt"/>
              <a:buAutoNum type="alphaLcParenR"/>
            </a:pPr>
            <a:r>
              <a:rPr lang="en-US" sz="1400" dirty="0">
                <a:solidFill>
                  <a:schemeClr val="tx1"/>
                </a:solidFill>
              </a:rPr>
              <a:t>Force caps</a:t>
            </a:r>
          </a:p>
          <a:p>
            <a:pPr marL="800100" lvl="1" indent="-342900">
              <a:buFont typeface="+mj-lt"/>
              <a:buAutoNum type="alphaLcParenR"/>
            </a:pPr>
            <a:r>
              <a:rPr lang="en-US" sz="1400" dirty="0">
                <a:solidFill>
                  <a:schemeClr val="tx1"/>
                </a:solidFill>
              </a:rPr>
              <a:t>Clearly defined mission and timelines </a:t>
            </a:r>
          </a:p>
          <a:p>
            <a:pPr marL="800100" lvl="1" indent="-342900">
              <a:buFont typeface="+mj-lt"/>
              <a:buAutoNum type="alphaLcParenR"/>
            </a:pPr>
            <a:r>
              <a:rPr lang="en-US" sz="1400" dirty="0">
                <a:solidFill>
                  <a:schemeClr val="tx1"/>
                </a:solidFill>
              </a:rPr>
              <a:t>Territorial limitations</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Proxy has fixed political and social interest in the principal; dependency will end when objectives met</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Extremely vulnerable to external actors, especially as the partners close on achieving their aligned objectives</a:t>
            </a:r>
          </a:p>
        </p:txBody>
      </p:sp>
    </p:spTree>
    <p:extLst>
      <p:ext uri="{BB962C8B-B14F-4D97-AF65-F5344CB8AC3E}">
        <p14:creationId xmlns:p14="http://schemas.microsoft.com/office/powerpoint/2010/main" val="39197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C51D28-B328-401E-A407-62D5A54896DD}"/>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Agenda</a:t>
            </a:r>
          </a:p>
        </p:txBody>
      </p:sp>
      <p:sp>
        <p:nvSpPr>
          <p:cNvPr id="2" name="Slide Number Placeholder 1">
            <a:extLst>
              <a:ext uri="{FF2B5EF4-FFF2-40B4-BE49-F238E27FC236}">
                <a16:creationId xmlns:a16="http://schemas.microsoft.com/office/drawing/2014/main" id="{C6382185-C739-4641-8225-16EF47DA46C4}"/>
              </a:ext>
            </a:extLst>
          </p:cNvPr>
          <p:cNvSpPr>
            <a:spLocks noGrp="1"/>
          </p:cNvSpPr>
          <p:nvPr>
            <p:ph type="sldNum" sz="quarter" idx="12"/>
          </p:nvPr>
        </p:nvSpPr>
        <p:spPr/>
        <p:txBody>
          <a:bodyPr/>
          <a:lstStyle/>
          <a:p>
            <a:fld id="{912C4FF7-7DFE-482B-A3F4-73D765C19440}" type="slidenum">
              <a:rPr lang="en-US" smtClean="0"/>
              <a:t>2</a:t>
            </a:fld>
            <a:endParaRPr lang="en-US"/>
          </a:p>
        </p:txBody>
      </p:sp>
      <p:sp>
        <p:nvSpPr>
          <p:cNvPr id="5" name="Rectangle 4">
            <a:extLst>
              <a:ext uri="{FF2B5EF4-FFF2-40B4-BE49-F238E27FC236}">
                <a16:creationId xmlns:a16="http://schemas.microsoft.com/office/drawing/2014/main" id="{87212A61-6840-4E94-867F-3F35ABFFF726}"/>
              </a:ext>
            </a:extLst>
          </p:cNvPr>
          <p:cNvSpPr/>
          <p:nvPr/>
        </p:nvSpPr>
        <p:spPr>
          <a:xfrm>
            <a:off x="474452" y="693916"/>
            <a:ext cx="8195096" cy="5827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AutoNum type="arabicParenR"/>
            </a:pPr>
            <a:r>
              <a:rPr lang="en-US" sz="1400" dirty="0">
                <a:solidFill>
                  <a:schemeClr val="tx1"/>
                </a:solidFill>
                <a:latin typeface="Calibri  "/>
              </a:rPr>
              <a:t>Argument </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Why Understanding Proxy War Matters - Now</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Why Understanding Proxy War Matters – Future</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U.S. Doctrine Review</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Proxyism – A Taxonomy</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Understanding the Proxy Environment </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The Tyranny of Time</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Power</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Principal-Agent Problems</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The Exploitative Model</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The Transactional Model</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Understanding the Proxy Environment – an update</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Principles for Proxy War</a:t>
            </a:r>
          </a:p>
          <a:p>
            <a:pPr marL="457200" indent="-457200">
              <a:buAutoNum type="arabicParenR"/>
            </a:pPr>
            <a:endParaRPr lang="en-US" sz="1400" dirty="0">
              <a:solidFill>
                <a:schemeClr val="tx1"/>
              </a:solidFill>
              <a:latin typeface="Calibri  "/>
            </a:endParaRPr>
          </a:p>
          <a:p>
            <a:pPr marL="457200" indent="-457200">
              <a:buAutoNum type="arabicParenR"/>
            </a:pPr>
            <a:r>
              <a:rPr lang="en-US" sz="1400" dirty="0">
                <a:solidFill>
                  <a:schemeClr val="tx1"/>
                </a:solidFill>
                <a:latin typeface="Calibri  "/>
              </a:rPr>
              <a:t>Conclusion</a:t>
            </a:r>
          </a:p>
          <a:p>
            <a:endParaRPr lang="en-US" sz="1400" dirty="0">
              <a:solidFill>
                <a:schemeClr val="tx1"/>
              </a:solidFill>
              <a:latin typeface="Calibri  "/>
            </a:endParaRPr>
          </a:p>
        </p:txBody>
      </p:sp>
    </p:spTree>
    <p:extLst>
      <p:ext uri="{BB962C8B-B14F-4D97-AF65-F5344CB8AC3E}">
        <p14:creationId xmlns:p14="http://schemas.microsoft.com/office/powerpoint/2010/main" val="87797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00B052-37CB-4334-A534-2BD3AEF4D1D7}"/>
              </a:ext>
            </a:extLst>
          </p:cNvPr>
          <p:cNvSpPr/>
          <p:nvPr/>
        </p:nvSpPr>
        <p:spPr>
          <a:xfrm>
            <a:off x="0" y="0"/>
            <a:ext cx="9144000" cy="526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Hierarchical Structure – Transaction Model, Counter-Islamic State Campaign (Iraq)</a:t>
            </a:r>
          </a:p>
        </p:txBody>
      </p:sp>
      <p:graphicFrame>
        <p:nvGraphicFramePr>
          <p:cNvPr id="11" name="Table 10">
            <a:extLst>
              <a:ext uri="{FF2B5EF4-FFF2-40B4-BE49-F238E27FC236}">
                <a16:creationId xmlns:a16="http://schemas.microsoft.com/office/drawing/2014/main" id="{4622311D-F619-4F75-989E-604DDF261BFD}"/>
              </a:ext>
            </a:extLst>
          </p:cNvPr>
          <p:cNvGraphicFramePr>
            <a:graphicFrameLocks noGrp="1"/>
          </p:cNvGraphicFramePr>
          <p:nvPr>
            <p:extLst>
              <p:ext uri="{D42A27DB-BD31-4B8C-83A1-F6EECF244321}">
                <p14:modId xmlns:p14="http://schemas.microsoft.com/office/powerpoint/2010/main" val="3830640403"/>
              </p:ext>
            </p:extLst>
          </p:nvPr>
        </p:nvGraphicFramePr>
        <p:xfrm>
          <a:off x="180453" y="526211"/>
          <a:ext cx="8796492" cy="6142009"/>
        </p:xfrm>
        <a:graphic>
          <a:graphicData uri="http://schemas.openxmlformats.org/drawingml/2006/table">
            <a:tbl>
              <a:tblPr firstRow="1" bandRow="1">
                <a:tableStyleId>{2D5ABB26-0587-4C30-8999-92F81FD0307C}</a:tableStyleId>
              </a:tblPr>
              <a:tblGrid>
                <a:gridCol w="885752">
                  <a:extLst>
                    <a:ext uri="{9D8B030D-6E8A-4147-A177-3AD203B41FA5}">
                      <a16:colId xmlns:a16="http://schemas.microsoft.com/office/drawing/2014/main" val="1614897132"/>
                    </a:ext>
                  </a:extLst>
                </a:gridCol>
                <a:gridCol w="5694992">
                  <a:extLst>
                    <a:ext uri="{9D8B030D-6E8A-4147-A177-3AD203B41FA5}">
                      <a16:colId xmlns:a16="http://schemas.microsoft.com/office/drawing/2014/main" val="3499551893"/>
                    </a:ext>
                  </a:extLst>
                </a:gridCol>
                <a:gridCol w="2215748">
                  <a:extLst>
                    <a:ext uri="{9D8B030D-6E8A-4147-A177-3AD203B41FA5}">
                      <a16:colId xmlns:a16="http://schemas.microsoft.com/office/drawing/2014/main" val="2467968256"/>
                    </a:ext>
                  </a:extLst>
                </a:gridCol>
              </a:tblGrid>
              <a:tr h="494035">
                <a:tc>
                  <a:txBody>
                    <a:bodyPr/>
                    <a:lstStyle/>
                    <a:p>
                      <a:endParaRPr lang="en-US"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t>Principal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t>Proxy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024468"/>
                  </a:ext>
                </a:extLst>
              </a:tr>
              <a:tr h="1334311">
                <a:tc>
                  <a:txBody>
                    <a:bodyPr/>
                    <a:lstStyle/>
                    <a:p>
                      <a:pPr algn="ctr"/>
                      <a:r>
                        <a:rPr lang="en-US" sz="2000" b="1" dirty="0"/>
                        <a:t>Political</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Ill-defined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Ill-defined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521189"/>
                  </a:ext>
                </a:extLst>
              </a:tr>
              <a:tr h="1334311">
                <a:tc>
                  <a:txBody>
                    <a:bodyPr/>
                    <a:lstStyle/>
                    <a:p>
                      <a:pPr algn="ctr"/>
                      <a:r>
                        <a:rPr lang="en-US" sz="2000" b="1" dirty="0"/>
                        <a:t>Strategic</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Ill-defined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Ill-defined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007803"/>
                  </a:ext>
                </a:extLst>
              </a:tr>
              <a:tr h="1645041">
                <a:tc>
                  <a:txBody>
                    <a:bodyPr/>
                    <a:lstStyle/>
                    <a:p>
                      <a:pPr algn="ctr"/>
                      <a:r>
                        <a:rPr lang="en-US" sz="2000" b="1" dirty="0"/>
                        <a:t>Operational</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Combined Joint Task Force Operational Inherent Resolve (CJTF-OIR); Combined Joint Forces Land Component Command (CJFLCC-OIR)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Iraq’s Combined Joint Operational  Command-Baghdad (CJOC-B)</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390820"/>
                  </a:ext>
                </a:extLst>
              </a:tr>
              <a:tr h="1334311">
                <a:tc>
                  <a:txBody>
                    <a:bodyPr/>
                    <a:lstStyle/>
                    <a:p>
                      <a:pPr algn="ctr"/>
                      <a:r>
                        <a:rPr lang="en-US" sz="2000" b="1" dirty="0"/>
                        <a:t>Tactical</a:t>
                      </a: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a:t>CJFLCC-OIR; U.S. Advise and Assist Brigades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a:t>Iraqi Security Forces – divisions, brigades, and battalions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539019"/>
                  </a:ext>
                </a:extLst>
              </a:tr>
            </a:tbl>
          </a:graphicData>
        </a:graphic>
      </p:graphicFrame>
      <p:sp>
        <p:nvSpPr>
          <p:cNvPr id="2" name="Slide Number Placeholder 1">
            <a:extLst>
              <a:ext uri="{FF2B5EF4-FFF2-40B4-BE49-F238E27FC236}">
                <a16:creationId xmlns:a16="http://schemas.microsoft.com/office/drawing/2014/main" id="{48CC9111-8861-4AF6-956E-8F09E461C0DB}"/>
              </a:ext>
            </a:extLst>
          </p:cNvPr>
          <p:cNvSpPr>
            <a:spLocks noGrp="1"/>
          </p:cNvSpPr>
          <p:nvPr>
            <p:ph type="sldNum" sz="quarter" idx="12"/>
          </p:nvPr>
        </p:nvSpPr>
        <p:spPr/>
        <p:txBody>
          <a:bodyPr/>
          <a:lstStyle/>
          <a:p>
            <a:fld id="{912C4FF7-7DFE-482B-A3F4-73D765C19440}" type="slidenum">
              <a:rPr lang="en-US" smtClean="0"/>
              <a:t>20</a:t>
            </a:fld>
            <a:endParaRPr lang="en-US"/>
          </a:p>
        </p:txBody>
      </p:sp>
    </p:spTree>
    <p:extLst>
      <p:ext uri="{BB962C8B-B14F-4D97-AF65-F5344CB8AC3E}">
        <p14:creationId xmlns:p14="http://schemas.microsoft.com/office/powerpoint/2010/main" val="232409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Defining the Proxy Environment</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21</a:t>
            </a:fld>
            <a:endParaRPr lang="en-US"/>
          </a:p>
        </p:txBody>
      </p:sp>
      <p:sp>
        <p:nvSpPr>
          <p:cNvPr id="7" name="Rectangle 6">
            <a:extLst>
              <a:ext uri="{FF2B5EF4-FFF2-40B4-BE49-F238E27FC236}">
                <a16:creationId xmlns:a16="http://schemas.microsoft.com/office/drawing/2014/main" id="{8951DBF0-FE5D-4D99-B051-F6F6B4F487B8}"/>
              </a:ext>
            </a:extLst>
          </p:cNvPr>
          <p:cNvSpPr/>
          <p:nvPr/>
        </p:nvSpPr>
        <p:spPr>
          <a:xfrm>
            <a:off x="379562" y="581144"/>
            <a:ext cx="8384876" cy="6035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Proxy Environments are: </a:t>
            </a:r>
          </a:p>
          <a:p>
            <a:endParaRPr lang="en-US" sz="1600" dirty="0">
              <a:solidFill>
                <a:schemeClr val="tx1"/>
              </a:solidFill>
            </a:endParaRPr>
          </a:p>
          <a:p>
            <a:pPr marL="457200" indent="-457200"/>
            <a:r>
              <a:rPr lang="en-US" sz="1600" dirty="0">
                <a:solidFill>
                  <a:schemeClr val="tx1"/>
                </a:solidFill>
              </a:rPr>
              <a:t>	…driven by political interest; this forms the basis for military partnership and aligned military objectives.</a:t>
            </a:r>
          </a:p>
          <a:p>
            <a:endParaRPr lang="en-US" sz="1600" dirty="0">
              <a:solidFill>
                <a:schemeClr val="tx1"/>
              </a:solidFill>
            </a:endParaRPr>
          </a:p>
          <a:p>
            <a:pPr marL="457200" indent="-457200"/>
            <a:r>
              <a:rPr lang="en-US" sz="1600" dirty="0">
                <a:solidFill>
                  <a:schemeClr val="tx1"/>
                </a:solidFill>
              </a:rPr>
              <a:t>	…based on a relationship between a principal and a proxy, or agent. The relationship between principal and agent is bound by a power-dynamic.</a:t>
            </a:r>
          </a:p>
          <a:p>
            <a:pPr marL="457200" indent="-457200"/>
            <a:endParaRPr lang="en-US" sz="1600" dirty="0">
              <a:solidFill>
                <a:schemeClr val="tx1"/>
              </a:solidFill>
            </a:endParaRPr>
          </a:p>
          <a:p>
            <a:pPr marL="457200" indent="-457200"/>
            <a:r>
              <a:rPr lang="en-US" sz="1600" dirty="0">
                <a:solidFill>
                  <a:schemeClr val="tx1"/>
                </a:solidFill>
              </a:rPr>
              <a:t>	…transactional or exploitative, but they all have a </a:t>
            </a:r>
            <a:r>
              <a:rPr lang="en-US" sz="1600" u="sng" dirty="0">
                <a:solidFill>
                  <a:schemeClr val="tx1"/>
                </a:solidFill>
              </a:rPr>
              <a:t>limited</a:t>
            </a:r>
            <a:r>
              <a:rPr lang="en-US" sz="1600" dirty="0">
                <a:solidFill>
                  <a:schemeClr val="tx1"/>
                </a:solidFill>
              </a:rPr>
              <a:t> duration.</a:t>
            </a:r>
          </a:p>
          <a:p>
            <a:pPr marL="457200" indent="-457200"/>
            <a:endParaRPr lang="en-US" sz="1600" dirty="0">
              <a:solidFill>
                <a:schemeClr val="tx1"/>
              </a:solidFill>
            </a:endParaRPr>
          </a:p>
          <a:p>
            <a:pPr marL="457200" indent="-457200"/>
            <a:r>
              <a:rPr lang="en-US" sz="1600" dirty="0">
                <a:solidFill>
                  <a:schemeClr val="tx1"/>
                </a:solidFill>
              </a:rPr>
              <a:t>	…not all political, strategic, and operational decisions come with a noticeable or overt change at the tactical level.</a:t>
            </a:r>
          </a:p>
          <a:p>
            <a:pPr marL="457200" indent="-457200"/>
            <a:r>
              <a:rPr lang="en-US" sz="1600" dirty="0">
                <a:solidFill>
                  <a:schemeClr val="tx1"/>
                </a:solidFill>
              </a:rPr>
              <a:t>	</a:t>
            </a:r>
          </a:p>
          <a:p>
            <a:pPr marL="457200" indent="-457200"/>
            <a:r>
              <a:rPr lang="en-US" sz="1600" dirty="0">
                <a:solidFill>
                  <a:schemeClr val="tx1"/>
                </a:solidFill>
              </a:rPr>
              <a:t>	…battles won </a:t>
            </a:r>
            <a:r>
              <a:rPr lang="en-US" sz="1600" u="sng" dirty="0">
                <a:solidFill>
                  <a:schemeClr val="tx1"/>
                </a:solidFill>
              </a:rPr>
              <a:t>accelerate</a:t>
            </a:r>
            <a:r>
              <a:rPr lang="en-US" sz="1600" dirty="0">
                <a:solidFill>
                  <a:schemeClr val="tx1"/>
                </a:solidFill>
              </a:rPr>
              <a:t> divergence; while battles lost </a:t>
            </a:r>
            <a:r>
              <a:rPr lang="en-US" sz="1600" u="sng" dirty="0">
                <a:solidFill>
                  <a:schemeClr val="tx1"/>
                </a:solidFill>
              </a:rPr>
              <a:t>weaken</a:t>
            </a:r>
            <a:r>
              <a:rPr lang="en-US" sz="1600" dirty="0">
                <a:solidFill>
                  <a:schemeClr val="tx1"/>
                </a:solidFill>
              </a:rPr>
              <a:t> the principal-agent relationship.</a:t>
            </a:r>
          </a:p>
          <a:p>
            <a:pPr marL="457200" indent="-457200"/>
            <a:endParaRPr lang="en-US" sz="1600" dirty="0">
              <a:solidFill>
                <a:schemeClr val="tx1"/>
              </a:solidFill>
            </a:endParaRPr>
          </a:p>
          <a:p>
            <a:pPr marL="457200" indent="-457200"/>
            <a:r>
              <a:rPr lang="en-US" sz="1600" dirty="0">
                <a:solidFill>
                  <a:schemeClr val="tx1"/>
                </a:solidFill>
              </a:rPr>
              <a:t>	…not unique to one type of warfare, but exist anywhere along the war’s continuum.</a:t>
            </a:r>
          </a:p>
          <a:p>
            <a:pPr marL="457200" indent="-457200"/>
            <a:endParaRPr lang="en-US" sz="1600" dirty="0">
              <a:solidFill>
                <a:schemeClr val="tx1"/>
              </a:solidFill>
            </a:endParaRPr>
          </a:p>
          <a:p>
            <a:pPr marL="457200" indent="-457200"/>
            <a:r>
              <a:rPr lang="en-US" sz="1600" dirty="0">
                <a:solidFill>
                  <a:schemeClr val="tx1"/>
                </a:solidFill>
              </a:rPr>
              <a:t>	…dynamic - the base of power within a principal-agent relationship can shift if:</a:t>
            </a:r>
          </a:p>
          <a:p>
            <a:pPr marL="457200" indent="-457200"/>
            <a:r>
              <a:rPr lang="en-US" sz="1600" dirty="0">
                <a:solidFill>
                  <a:schemeClr val="tx1"/>
                </a:solidFill>
              </a:rPr>
              <a:t>	</a:t>
            </a:r>
          </a:p>
          <a:p>
            <a:pPr marL="457200" indent="-457200"/>
            <a:r>
              <a:rPr lang="en-US" sz="1600" dirty="0">
                <a:solidFill>
                  <a:schemeClr val="tx1"/>
                </a:solidFill>
              </a:rPr>
              <a:t>		a) the proxy grows strong enough stand on its own, </a:t>
            </a:r>
          </a:p>
          <a:p>
            <a:pPr marL="457200" indent="-457200"/>
            <a:r>
              <a:rPr lang="en-US" sz="1600" dirty="0">
                <a:solidFill>
                  <a:schemeClr val="tx1"/>
                </a:solidFill>
              </a:rPr>
              <a:t>	</a:t>
            </a:r>
          </a:p>
          <a:p>
            <a:pPr marL="457200" indent="-457200"/>
            <a:r>
              <a:rPr lang="en-US" sz="1600" dirty="0">
                <a:solidFill>
                  <a:schemeClr val="tx1"/>
                </a:solidFill>
              </a:rPr>
              <a:t>		b) the proxy gains or mobilizes power from actors who are not the principal partner, or </a:t>
            </a:r>
          </a:p>
          <a:p>
            <a:pPr marL="457200" indent="-457200"/>
            <a:r>
              <a:rPr lang="en-US" sz="1600" dirty="0">
                <a:solidFill>
                  <a:schemeClr val="tx1"/>
                </a:solidFill>
              </a:rPr>
              <a:t>	</a:t>
            </a:r>
          </a:p>
          <a:p>
            <a:pPr marL="457200" indent="-457200"/>
            <a:r>
              <a:rPr lang="en-US" sz="1600" dirty="0">
                <a:solidFill>
                  <a:schemeClr val="tx1"/>
                </a:solidFill>
              </a:rPr>
              <a:t>		c) the proxy accomplished the goals that brought it in line with the principal.</a:t>
            </a:r>
          </a:p>
        </p:txBody>
      </p:sp>
    </p:spTree>
    <p:extLst>
      <p:ext uri="{BB962C8B-B14F-4D97-AF65-F5344CB8AC3E}">
        <p14:creationId xmlns:p14="http://schemas.microsoft.com/office/powerpoint/2010/main" val="333544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Principles of Proxy War</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22</a:t>
            </a:fld>
            <a:endParaRPr lang="en-US"/>
          </a:p>
        </p:txBody>
      </p:sp>
      <p:sp>
        <p:nvSpPr>
          <p:cNvPr id="6" name="Rectangle 5">
            <a:extLst>
              <a:ext uri="{FF2B5EF4-FFF2-40B4-BE49-F238E27FC236}">
                <a16:creationId xmlns:a16="http://schemas.microsoft.com/office/drawing/2014/main" id="{6D0D31F5-AB07-47A8-979E-CA6916E4A6DF}"/>
              </a:ext>
            </a:extLst>
          </p:cNvPr>
          <p:cNvSpPr/>
          <p:nvPr/>
        </p:nvSpPr>
        <p:spPr>
          <a:xfrm>
            <a:off x="379562" y="669985"/>
            <a:ext cx="8384876" cy="2298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en-US" sz="1400" dirty="0">
                <a:solidFill>
                  <a:schemeClr val="tx1"/>
                </a:solidFill>
              </a:rPr>
              <a:t>Principals, agents, and actors act in accordance with their respective political objectives.</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Proxy relationships will expire; therefore it is imperative for principals to </a:t>
            </a:r>
            <a:r>
              <a:rPr lang="en-US" sz="1400" dirty="0" err="1">
                <a:solidFill>
                  <a:schemeClr val="tx1"/>
                </a:solidFill>
              </a:rPr>
              <a:t>identy</a:t>
            </a:r>
            <a:r>
              <a:rPr lang="en-US" sz="1400" dirty="0">
                <a:solidFill>
                  <a:schemeClr val="tx1"/>
                </a:solidFill>
              </a:rPr>
              <a:t> their own termination criteria and transition plan. </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Because of ‘lag,’ tactical feedback should not be viewed as representative of operational, strategic, or political direction.</a:t>
            </a:r>
          </a:p>
          <a:p>
            <a:pPr marL="342900" indent="-342900">
              <a:buAutoNum type="arabicPeriod"/>
            </a:pPr>
            <a:endParaRPr lang="en-US" sz="1400" dirty="0">
              <a:solidFill>
                <a:schemeClr val="tx1"/>
              </a:solidFill>
            </a:endParaRPr>
          </a:p>
          <a:p>
            <a:pPr marL="342900" indent="-342900">
              <a:buAutoNum type="arabicPeriod"/>
            </a:pPr>
            <a:r>
              <a:rPr lang="en-US" sz="1400" dirty="0">
                <a:solidFill>
                  <a:schemeClr val="tx1"/>
                </a:solidFill>
              </a:rPr>
              <a:t>A principal’s continued presence beyond the end of the principal-agent relationship can cause the proxy’s political, social, and military entities to turn against its partner. </a:t>
            </a:r>
          </a:p>
        </p:txBody>
      </p:sp>
      <p:pic>
        <p:nvPicPr>
          <p:cNvPr id="4" name="Picture 3">
            <a:extLst>
              <a:ext uri="{FF2B5EF4-FFF2-40B4-BE49-F238E27FC236}">
                <a16:creationId xmlns:a16="http://schemas.microsoft.com/office/drawing/2014/main" id="{709E8677-C593-470C-855C-0961F166CCC6}"/>
              </a:ext>
            </a:extLst>
          </p:cNvPr>
          <p:cNvPicPr>
            <a:picLocks noChangeAspect="1"/>
          </p:cNvPicPr>
          <p:nvPr/>
        </p:nvPicPr>
        <p:blipFill>
          <a:blip r:embed="rId2"/>
          <a:stretch>
            <a:fillRect/>
          </a:stretch>
        </p:blipFill>
        <p:spPr>
          <a:xfrm>
            <a:off x="241540" y="3019767"/>
            <a:ext cx="3585903" cy="2549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F570EC78-58A5-45C7-8D11-1A6C3D6EEF5A}"/>
              </a:ext>
            </a:extLst>
          </p:cNvPr>
          <p:cNvSpPr/>
          <p:nvPr/>
        </p:nvSpPr>
        <p:spPr>
          <a:xfrm>
            <a:off x="3965465" y="2930217"/>
            <a:ext cx="4798972" cy="2875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startAt="5"/>
            </a:pPr>
            <a:r>
              <a:rPr lang="en-US" sz="1400" dirty="0">
                <a:solidFill>
                  <a:schemeClr val="tx1"/>
                </a:solidFill>
              </a:rPr>
              <a:t>It is better to face one opponent than it is two; therefore, opponents will attempt to dislocate principal-agent relationships (akin to Napoleon’s strategy of central position).</a:t>
            </a:r>
          </a:p>
          <a:p>
            <a:pPr marL="342900" indent="-342900">
              <a:buFont typeface="+mj-lt"/>
              <a:buAutoNum type="arabicPeriod" startAt="5"/>
            </a:pPr>
            <a:endParaRPr lang="en-US" sz="1400" dirty="0">
              <a:solidFill>
                <a:schemeClr val="tx1"/>
              </a:solidFill>
            </a:endParaRPr>
          </a:p>
          <a:p>
            <a:pPr marL="342900" indent="-342900">
              <a:buFont typeface="+mj-lt"/>
              <a:buAutoNum type="arabicPeriod" startAt="5"/>
            </a:pPr>
            <a:r>
              <a:rPr lang="en-US" sz="1400" dirty="0">
                <a:solidFill>
                  <a:schemeClr val="tx1"/>
                </a:solidFill>
              </a:rPr>
              <a:t>Savvy opponents will dislocate the principal-agent relationship by:</a:t>
            </a:r>
          </a:p>
          <a:p>
            <a:pPr marL="800100" lvl="1" indent="-342900">
              <a:buFont typeface="+mj-lt"/>
              <a:buAutoNum type="alphaLcParenR"/>
            </a:pPr>
            <a:endParaRPr lang="en-US" sz="1400" dirty="0">
              <a:solidFill>
                <a:schemeClr val="tx1"/>
              </a:solidFill>
            </a:endParaRPr>
          </a:p>
          <a:p>
            <a:pPr marL="800100" lvl="1" indent="-342900">
              <a:buFont typeface="+mj-lt"/>
              <a:buAutoNum type="alphaLcParenR"/>
            </a:pPr>
            <a:r>
              <a:rPr lang="en-US" sz="1400" dirty="0">
                <a:solidFill>
                  <a:schemeClr val="tx1"/>
                </a:solidFill>
              </a:rPr>
              <a:t>Attacking the relationship’s bond (i.e. inducing problem of agency and problem of risk-sharing)</a:t>
            </a:r>
          </a:p>
          <a:p>
            <a:pPr marL="800100" lvl="1" indent="-342900">
              <a:buFont typeface="+mj-lt"/>
              <a:buAutoNum type="alphaLcParenR"/>
            </a:pPr>
            <a:endParaRPr lang="en-US" sz="1400" dirty="0">
              <a:solidFill>
                <a:schemeClr val="tx1"/>
              </a:solidFill>
            </a:endParaRPr>
          </a:p>
          <a:p>
            <a:pPr marL="800100" lvl="1" indent="-342900">
              <a:buFont typeface="+mj-lt"/>
              <a:buAutoNum type="alphaLcParenR"/>
            </a:pPr>
            <a:r>
              <a:rPr lang="en-US" sz="1400" dirty="0">
                <a:solidFill>
                  <a:schemeClr val="tx1"/>
                </a:solidFill>
              </a:rPr>
              <a:t>Introducing existential threats</a:t>
            </a:r>
          </a:p>
        </p:txBody>
      </p:sp>
      <p:sp>
        <p:nvSpPr>
          <p:cNvPr id="9" name="Rectangle 8">
            <a:extLst>
              <a:ext uri="{FF2B5EF4-FFF2-40B4-BE49-F238E27FC236}">
                <a16:creationId xmlns:a16="http://schemas.microsoft.com/office/drawing/2014/main" id="{5C9C3CD2-5AA2-429E-B3A4-B3917B0C6B3E}"/>
              </a:ext>
            </a:extLst>
          </p:cNvPr>
          <p:cNvSpPr/>
          <p:nvPr/>
        </p:nvSpPr>
        <p:spPr>
          <a:xfrm>
            <a:off x="379561" y="5674112"/>
            <a:ext cx="8384876" cy="98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startAt="7"/>
            </a:pPr>
            <a:r>
              <a:rPr lang="en-US" sz="1400" dirty="0">
                <a:solidFill>
                  <a:schemeClr val="tx1"/>
                </a:solidFill>
              </a:rPr>
              <a:t>Due to ‘lag’ and evolving relationship dynamics, red teams and assessments programs should have positions of power within headquarters and commands involved in proxy wars.</a:t>
            </a:r>
          </a:p>
        </p:txBody>
      </p:sp>
    </p:spTree>
    <p:extLst>
      <p:ext uri="{BB962C8B-B14F-4D97-AF65-F5344CB8AC3E}">
        <p14:creationId xmlns:p14="http://schemas.microsoft.com/office/powerpoint/2010/main" val="82528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Conclusion</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23</a:t>
            </a:fld>
            <a:endParaRPr lang="en-US"/>
          </a:p>
        </p:txBody>
      </p:sp>
      <p:sp>
        <p:nvSpPr>
          <p:cNvPr id="7" name="Rectangle 6">
            <a:extLst>
              <a:ext uri="{FF2B5EF4-FFF2-40B4-BE49-F238E27FC236}">
                <a16:creationId xmlns:a16="http://schemas.microsoft.com/office/drawing/2014/main" id="{8951DBF0-FE5D-4D99-B051-F6F6B4F487B8}"/>
              </a:ext>
            </a:extLst>
          </p:cNvPr>
          <p:cNvSpPr/>
          <p:nvPr/>
        </p:nvSpPr>
        <p:spPr>
          <a:xfrm>
            <a:off x="379562" y="1263411"/>
            <a:ext cx="3433313" cy="545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rgbClr val="0000FF"/>
                </a:solidFill>
              </a:rPr>
              <a:t>Embrace proxyism:</a:t>
            </a:r>
          </a:p>
          <a:p>
            <a:r>
              <a:rPr lang="en-US" sz="1400" dirty="0">
                <a:solidFill>
                  <a:srgbClr val="0000FF"/>
                </a:solidFill>
              </a:rPr>
              <a:t> - define proxy environments</a:t>
            </a:r>
          </a:p>
          <a:p>
            <a:r>
              <a:rPr lang="en-US" sz="1400" dirty="0">
                <a:solidFill>
                  <a:srgbClr val="0000FF"/>
                </a:solidFill>
              </a:rPr>
              <a:t> - develop a theory of proxy war</a:t>
            </a:r>
          </a:p>
          <a:p>
            <a:r>
              <a:rPr lang="en-US" sz="1400" dirty="0">
                <a:solidFill>
                  <a:srgbClr val="0000FF"/>
                </a:solidFill>
              </a:rPr>
              <a:t> - develop a doctrine for proxy warfare</a:t>
            </a:r>
          </a:p>
          <a:p>
            <a:endParaRPr lang="en-US" sz="1400" dirty="0">
              <a:solidFill>
                <a:srgbClr val="0000FF"/>
              </a:solidFill>
            </a:endParaRPr>
          </a:p>
          <a:p>
            <a:r>
              <a:rPr lang="en-US" sz="1400" b="1" dirty="0">
                <a:solidFill>
                  <a:srgbClr val="0000FF"/>
                </a:solidFill>
              </a:rPr>
              <a:t>Increase the role of assessments:</a:t>
            </a:r>
          </a:p>
          <a:p>
            <a:r>
              <a:rPr lang="en-US" sz="1400" dirty="0">
                <a:solidFill>
                  <a:srgbClr val="0000FF"/>
                </a:solidFill>
              </a:rPr>
              <a:t> - monitor interests</a:t>
            </a:r>
          </a:p>
          <a:p>
            <a:r>
              <a:rPr lang="en-US" sz="1400" dirty="0">
                <a:solidFill>
                  <a:srgbClr val="0000FF"/>
                </a:solidFill>
              </a:rPr>
              <a:t> - measure relationship</a:t>
            </a:r>
          </a:p>
          <a:p>
            <a:r>
              <a:rPr lang="en-US" sz="1400" dirty="0">
                <a:solidFill>
                  <a:srgbClr val="0000FF"/>
                </a:solidFill>
              </a:rPr>
              <a:t> - assess influence of external actors</a:t>
            </a:r>
          </a:p>
          <a:p>
            <a:endParaRPr lang="en-US" sz="1400" dirty="0">
              <a:solidFill>
                <a:srgbClr val="0000FF"/>
              </a:solidFill>
            </a:endParaRPr>
          </a:p>
          <a:p>
            <a:r>
              <a:rPr lang="en-US" sz="1400" b="1" dirty="0">
                <a:solidFill>
                  <a:srgbClr val="0000FF"/>
                </a:solidFill>
              </a:rPr>
              <a:t>Purpose-built forces:</a:t>
            </a:r>
          </a:p>
          <a:p>
            <a:r>
              <a:rPr lang="en-US" sz="1400" dirty="0">
                <a:solidFill>
                  <a:srgbClr val="0000FF"/>
                </a:solidFill>
              </a:rPr>
              <a:t> - Headquarters </a:t>
            </a:r>
          </a:p>
          <a:p>
            <a:r>
              <a:rPr lang="en-US" sz="1400" dirty="0">
                <a:solidFill>
                  <a:srgbClr val="0000FF"/>
                </a:solidFill>
              </a:rPr>
              <a:t> - Tactical formations</a:t>
            </a:r>
          </a:p>
          <a:p>
            <a:endParaRPr lang="en-US" sz="1400" dirty="0">
              <a:solidFill>
                <a:srgbClr val="0000FF"/>
              </a:solidFill>
            </a:endParaRPr>
          </a:p>
          <a:p>
            <a:r>
              <a:rPr lang="en-US" sz="1400" b="1" dirty="0">
                <a:solidFill>
                  <a:srgbClr val="0000FF"/>
                </a:solidFill>
              </a:rPr>
              <a:t>Manning for purpose-build forces:</a:t>
            </a:r>
          </a:p>
          <a:p>
            <a:r>
              <a:rPr lang="en-US" sz="1400" dirty="0">
                <a:solidFill>
                  <a:srgbClr val="0000FF"/>
                </a:solidFill>
              </a:rPr>
              <a:t> - Commanders &amp; Deputy Commanders</a:t>
            </a:r>
          </a:p>
          <a:p>
            <a:r>
              <a:rPr lang="en-US" sz="1400" dirty="0">
                <a:solidFill>
                  <a:srgbClr val="0000FF"/>
                </a:solidFill>
              </a:rPr>
              <a:t> - Strategists</a:t>
            </a:r>
          </a:p>
          <a:p>
            <a:r>
              <a:rPr lang="en-US" sz="1400" dirty="0">
                <a:solidFill>
                  <a:srgbClr val="0000FF"/>
                </a:solidFill>
              </a:rPr>
              <a:t> - Operations Research and Systems Analysists (ORSAs)</a:t>
            </a:r>
          </a:p>
          <a:p>
            <a:r>
              <a:rPr lang="en-US" sz="1400" dirty="0">
                <a:solidFill>
                  <a:srgbClr val="0000FF"/>
                </a:solidFill>
              </a:rPr>
              <a:t> - Intelligence Officers</a:t>
            </a:r>
          </a:p>
          <a:p>
            <a:r>
              <a:rPr lang="en-US" sz="1400" dirty="0">
                <a:solidFill>
                  <a:srgbClr val="0000FF"/>
                </a:solidFill>
              </a:rPr>
              <a:t> - Dual-purposed officers and soldiers</a:t>
            </a:r>
          </a:p>
          <a:p>
            <a:r>
              <a:rPr lang="en-US" sz="1400" dirty="0">
                <a:solidFill>
                  <a:srgbClr val="0000FF"/>
                </a:solidFill>
              </a:rPr>
              <a:t> - proxy specialists</a:t>
            </a:r>
          </a:p>
          <a:p>
            <a:endParaRPr lang="en-US" sz="1400" dirty="0">
              <a:solidFill>
                <a:srgbClr val="0000FF"/>
              </a:solidFill>
            </a:endParaRPr>
          </a:p>
          <a:p>
            <a:r>
              <a:rPr lang="en-US" sz="1400" b="1" dirty="0">
                <a:solidFill>
                  <a:srgbClr val="0000FF"/>
                </a:solidFill>
              </a:rPr>
              <a:t>Return to functional areas as broadening assignments</a:t>
            </a:r>
          </a:p>
        </p:txBody>
      </p:sp>
      <p:pic>
        <p:nvPicPr>
          <p:cNvPr id="2" name="Picture 1">
            <a:extLst>
              <a:ext uri="{FF2B5EF4-FFF2-40B4-BE49-F238E27FC236}">
                <a16:creationId xmlns:a16="http://schemas.microsoft.com/office/drawing/2014/main" id="{86922361-78D7-46CE-BC3A-5A87D7F06081}"/>
              </a:ext>
            </a:extLst>
          </p:cNvPr>
          <p:cNvPicPr>
            <a:picLocks noChangeAspect="1"/>
          </p:cNvPicPr>
          <p:nvPr/>
        </p:nvPicPr>
        <p:blipFill rotWithShape="1">
          <a:blip r:embed="rId2"/>
          <a:srcRect l="14357"/>
          <a:stretch/>
        </p:blipFill>
        <p:spPr>
          <a:xfrm>
            <a:off x="3812875" y="2460565"/>
            <a:ext cx="5057596"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6D0D31F5-AB07-47A8-979E-CA6916E4A6DF}"/>
              </a:ext>
            </a:extLst>
          </p:cNvPr>
          <p:cNvSpPr/>
          <p:nvPr/>
        </p:nvSpPr>
        <p:spPr>
          <a:xfrm>
            <a:off x="379562" y="669985"/>
            <a:ext cx="8384876" cy="1038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“Unless you understand the actual circumstances of war, its nature, and its relations to other things, you will not know the laws of war, or know how to direct war, or be able to win victory.” </a:t>
            </a:r>
          </a:p>
          <a:p>
            <a:r>
              <a:rPr lang="en-US" sz="1400" dirty="0">
                <a:solidFill>
                  <a:schemeClr val="tx1"/>
                </a:solidFill>
              </a:rPr>
              <a:t>														           	- </a:t>
            </a:r>
            <a:r>
              <a:rPr lang="en-US" sz="1400" i="1" dirty="0">
                <a:solidFill>
                  <a:schemeClr val="tx1"/>
                </a:solidFill>
              </a:rPr>
              <a:t>Mao </a:t>
            </a:r>
            <a:r>
              <a:rPr lang="en-US" sz="1400" i="1" dirty="0" err="1">
                <a:solidFill>
                  <a:schemeClr val="tx1"/>
                </a:solidFill>
              </a:rPr>
              <a:t>Tse-tung</a:t>
            </a:r>
            <a:r>
              <a:rPr lang="en-US" sz="1400" i="1" dirty="0">
                <a:solidFill>
                  <a:schemeClr val="tx1"/>
                </a:solidFill>
              </a:rPr>
              <a:t>        </a:t>
            </a:r>
            <a:r>
              <a:rPr lang="en-US" sz="1400" dirty="0">
                <a:solidFill>
                  <a:schemeClr val="tx1"/>
                </a:solidFill>
              </a:rPr>
              <a:t>     									      </a:t>
            </a:r>
            <a:r>
              <a:rPr lang="en-US" sz="1400" i="1" dirty="0">
                <a:solidFill>
                  <a:schemeClr val="tx1"/>
                </a:solidFill>
              </a:rPr>
              <a:t>Problems of Strategy in China’s Revolutionary War </a:t>
            </a:r>
          </a:p>
        </p:txBody>
      </p:sp>
    </p:spTree>
    <p:extLst>
      <p:ext uri="{BB962C8B-B14F-4D97-AF65-F5344CB8AC3E}">
        <p14:creationId xmlns:p14="http://schemas.microsoft.com/office/powerpoint/2010/main" val="140367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695B85D-C51D-4C4C-ACF9-FFC61EF0C396}"/>
              </a:ext>
            </a:extLst>
          </p:cNvPr>
          <p:cNvSpPr/>
          <p:nvPr/>
        </p:nvSpPr>
        <p:spPr>
          <a:xfrm>
            <a:off x="0" y="1"/>
            <a:ext cx="9144000" cy="58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Further Reading and Contact Information</a:t>
            </a:r>
          </a:p>
        </p:txBody>
      </p:sp>
      <p:sp>
        <p:nvSpPr>
          <p:cNvPr id="3" name="Slide Number Placeholder 2">
            <a:extLst>
              <a:ext uri="{FF2B5EF4-FFF2-40B4-BE49-F238E27FC236}">
                <a16:creationId xmlns:a16="http://schemas.microsoft.com/office/drawing/2014/main" id="{34DD07BC-A732-4D2B-B4B5-48FB84E486B5}"/>
              </a:ext>
            </a:extLst>
          </p:cNvPr>
          <p:cNvSpPr>
            <a:spLocks noGrp="1"/>
          </p:cNvSpPr>
          <p:nvPr>
            <p:ph type="sldNum" sz="quarter" idx="12"/>
          </p:nvPr>
        </p:nvSpPr>
        <p:spPr/>
        <p:txBody>
          <a:bodyPr/>
          <a:lstStyle/>
          <a:p>
            <a:fld id="{E5827CAC-8E48-4A77-96AE-EAC83D918509}" type="slidenum">
              <a:rPr lang="en-US" smtClean="0"/>
              <a:t>24</a:t>
            </a:fld>
            <a:endParaRPr lang="en-US"/>
          </a:p>
        </p:txBody>
      </p:sp>
      <p:sp>
        <p:nvSpPr>
          <p:cNvPr id="6" name="Rectangle 5">
            <a:extLst>
              <a:ext uri="{FF2B5EF4-FFF2-40B4-BE49-F238E27FC236}">
                <a16:creationId xmlns:a16="http://schemas.microsoft.com/office/drawing/2014/main" id="{6D0D31F5-AB07-47A8-979E-CA6916E4A6DF}"/>
              </a:ext>
            </a:extLst>
          </p:cNvPr>
          <p:cNvSpPr/>
          <p:nvPr/>
        </p:nvSpPr>
        <p:spPr>
          <a:xfrm>
            <a:off x="114829" y="622900"/>
            <a:ext cx="2300567" cy="2961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Amos C. Fox</a:t>
            </a:r>
          </a:p>
          <a:p>
            <a:pPr algn="ctr"/>
            <a:r>
              <a:rPr lang="en-US" sz="1400" dirty="0">
                <a:solidFill>
                  <a:schemeClr val="tx1"/>
                </a:solidFill>
              </a:rPr>
              <a:t>Major, U.S. Army</a:t>
            </a:r>
          </a:p>
          <a:p>
            <a:pPr algn="ctr"/>
            <a:r>
              <a:rPr lang="en-US" sz="1400" dirty="0">
                <a:solidFill>
                  <a:schemeClr val="tx1"/>
                </a:solidFill>
              </a:rPr>
              <a:t>Fort Carson, Colorado</a:t>
            </a:r>
          </a:p>
          <a:p>
            <a:pPr algn="ctr"/>
            <a:endParaRPr lang="en-US" sz="1400" dirty="0">
              <a:solidFill>
                <a:schemeClr val="tx1"/>
              </a:solidFill>
            </a:endParaRPr>
          </a:p>
          <a:p>
            <a:pPr algn="ctr"/>
            <a:r>
              <a:rPr lang="en-US" sz="1400" b="1" dirty="0">
                <a:solidFill>
                  <a:schemeClr val="tx1"/>
                </a:solidFill>
              </a:rPr>
              <a:t>Email</a:t>
            </a:r>
            <a:r>
              <a:rPr lang="en-US" sz="1400" dirty="0">
                <a:solidFill>
                  <a:schemeClr val="tx1"/>
                </a:solidFill>
              </a:rPr>
              <a:t>:</a:t>
            </a:r>
          </a:p>
          <a:p>
            <a:pPr algn="ctr"/>
            <a:r>
              <a:rPr lang="en-US" sz="1400" dirty="0">
                <a:solidFill>
                  <a:schemeClr val="tx1"/>
                </a:solidFill>
              </a:rPr>
              <a:t>amos.c.fox.mil@mail.mil</a:t>
            </a:r>
          </a:p>
          <a:p>
            <a:pPr algn="ctr"/>
            <a:r>
              <a:rPr lang="en-US" sz="1400" dirty="0">
                <a:solidFill>
                  <a:schemeClr val="tx1"/>
                </a:solidFill>
              </a:rPr>
              <a:t>or</a:t>
            </a:r>
          </a:p>
          <a:p>
            <a:pPr algn="ctr"/>
            <a:r>
              <a:rPr lang="en-US" sz="1400" dirty="0">
                <a:solidFill>
                  <a:schemeClr val="tx1"/>
                </a:solidFill>
              </a:rPr>
              <a:t>amos.c.fox@gmail.com</a:t>
            </a:r>
          </a:p>
          <a:p>
            <a:pPr algn="ctr"/>
            <a:endParaRPr lang="en-US" sz="1400" dirty="0">
              <a:solidFill>
                <a:schemeClr val="tx1"/>
              </a:solidFill>
            </a:endParaRPr>
          </a:p>
          <a:p>
            <a:pPr algn="ctr"/>
            <a:r>
              <a:rPr lang="en-US" sz="1400" b="1" dirty="0">
                <a:solidFill>
                  <a:schemeClr val="tx1"/>
                </a:solidFill>
              </a:rPr>
              <a:t>Phone</a:t>
            </a:r>
            <a:r>
              <a:rPr lang="en-US" sz="1400" dirty="0">
                <a:solidFill>
                  <a:schemeClr val="tx1"/>
                </a:solidFill>
              </a:rPr>
              <a:t>: </a:t>
            </a:r>
          </a:p>
          <a:p>
            <a:pPr algn="ctr"/>
            <a:r>
              <a:rPr lang="en-US" sz="1400" dirty="0">
                <a:solidFill>
                  <a:schemeClr val="tx1"/>
                </a:solidFill>
              </a:rPr>
              <a:t>(812) 592-3183</a:t>
            </a:r>
          </a:p>
        </p:txBody>
      </p:sp>
      <p:sp>
        <p:nvSpPr>
          <p:cNvPr id="8" name="Rectangle 7">
            <a:extLst>
              <a:ext uri="{FF2B5EF4-FFF2-40B4-BE49-F238E27FC236}">
                <a16:creationId xmlns:a16="http://schemas.microsoft.com/office/drawing/2014/main" id="{7D4CF2B5-0D38-49CE-93EE-F7F654FA1334}"/>
              </a:ext>
            </a:extLst>
          </p:cNvPr>
          <p:cNvSpPr/>
          <p:nvPr/>
        </p:nvSpPr>
        <p:spPr>
          <a:xfrm>
            <a:off x="4441987" y="1200000"/>
            <a:ext cx="4483293" cy="1512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alibri  "/>
              </a:rPr>
              <a:t>Conflict and the Need for a Theory of Proxy War</a:t>
            </a:r>
          </a:p>
          <a:p>
            <a:pPr algn="ctr"/>
            <a:r>
              <a:rPr lang="en-US" sz="1200" i="1" dirty="0">
                <a:solidFill>
                  <a:schemeClr val="tx1"/>
                </a:solidFill>
                <a:latin typeface="Calibri  "/>
              </a:rPr>
              <a:t>Journal of Strategic Security, Volume 12, No. 1 (2019)</a:t>
            </a:r>
          </a:p>
          <a:p>
            <a:pPr algn="ctr"/>
            <a:endParaRPr lang="en-US" sz="1400" i="1" dirty="0">
              <a:solidFill>
                <a:schemeClr val="tx1"/>
              </a:solidFill>
              <a:latin typeface="Calibri  "/>
            </a:endParaRPr>
          </a:p>
          <a:p>
            <a:pPr algn="ctr"/>
            <a:r>
              <a:rPr lang="en-US" sz="1100" b="1" dirty="0">
                <a:solidFill>
                  <a:schemeClr val="tx1"/>
                </a:solidFill>
                <a:latin typeface="Calibri  "/>
              </a:rPr>
              <a:t>Available at:</a:t>
            </a:r>
          </a:p>
          <a:p>
            <a:pPr algn="ctr"/>
            <a:r>
              <a:rPr lang="en-US" sz="1100" dirty="0">
                <a:solidFill>
                  <a:schemeClr val="tx1"/>
                </a:solidFill>
                <a:latin typeface="Calibri  "/>
              </a:rPr>
              <a:t>https://scholarcommons.usf.edu/jss/vol12/iss1/3</a:t>
            </a:r>
          </a:p>
        </p:txBody>
      </p:sp>
      <p:pic>
        <p:nvPicPr>
          <p:cNvPr id="4" name="Picture 3">
            <a:extLst>
              <a:ext uri="{FF2B5EF4-FFF2-40B4-BE49-F238E27FC236}">
                <a16:creationId xmlns:a16="http://schemas.microsoft.com/office/drawing/2014/main" id="{9510CCB8-3BB9-446B-9902-1F0733BA2D87}"/>
              </a:ext>
            </a:extLst>
          </p:cNvPr>
          <p:cNvPicPr>
            <a:picLocks noChangeAspect="1"/>
          </p:cNvPicPr>
          <p:nvPr/>
        </p:nvPicPr>
        <p:blipFill rotWithShape="1">
          <a:blip r:embed="rId2"/>
          <a:srcRect l="28207" t="11342" r="38868" b="13019"/>
          <a:stretch/>
        </p:blipFill>
        <p:spPr>
          <a:xfrm>
            <a:off x="2619845" y="659322"/>
            <a:ext cx="1417416" cy="183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E645978-4AB5-4997-B3C3-FEC737E326D0}"/>
              </a:ext>
            </a:extLst>
          </p:cNvPr>
          <p:cNvPicPr>
            <a:picLocks noChangeAspect="1"/>
          </p:cNvPicPr>
          <p:nvPr/>
        </p:nvPicPr>
        <p:blipFill rotWithShape="1">
          <a:blip r:embed="rId3"/>
          <a:srcRect l="26887" t="11342" r="39717" b="3627"/>
          <a:stretch/>
        </p:blipFill>
        <p:spPr>
          <a:xfrm>
            <a:off x="2622716" y="2822609"/>
            <a:ext cx="1414545" cy="2025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0AF4679D-35B2-4E7C-A25E-8FDBA594805C}"/>
              </a:ext>
            </a:extLst>
          </p:cNvPr>
          <p:cNvSpPr/>
          <p:nvPr/>
        </p:nvSpPr>
        <p:spPr>
          <a:xfrm>
            <a:off x="4441987" y="3186922"/>
            <a:ext cx="4483293" cy="1512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alibri  "/>
              </a:rPr>
              <a:t>In Pursuit of a General Theory of Proxy Warfare</a:t>
            </a:r>
          </a:p>
          <a:p>
            <a:pPr algn="ctr"/>
            <a:r>
              <a:rPr lang="en-US" sz="1200" i="1" dirty="0">
                <a:solidFill>
                  <a:schemeClr val="tx1"/>
                </a:solidFill>
                <a:latin typeface="Calibri  "/>
              </a:rPr>
              <a:t>Institute of Land Warfare, Land Warfare Paper 123 (2019)</a:t>
            </a:r>
          </a:p>
          <a:p>
            <a:pPr algn="ctr"/>
            <a:endParaRPr lang="en-US" sz="1400" i="1" dirty="0">
              <a:solidFill>
                <a:schemeClr val="tx1"/>
              </a:solidFill>
              <a:latin typeface="Calibri  "/>
            </a:endParaRPr>
          </a:p>
          <a:p>
            <a:pPr algn="ctr"/>
            <a:r>
              <a:rPr lang="en-US" sz="1100" b="1" dirty="0">
                <a:solidFill>
                  <a:schemeClr val="tx1"/>
                </a:solidFill>
                <a:latin typeface="Calibri  "/>
              </a:rPr>
              <a:t>Available at:</a:t>
            </a:r>
          </a:p>
          <a:p>
            <a:pPr algn="ctr"/>
            <a:r>
              <a:rPr lang="en-US" sz="1100" dirty="0">
                <a:solidFill>
                  <a:schemeClr val="tx1"/>
                </a:solidFill>
                <a:latin typeface="Calibri  "/>
              </a:rPr>
              <a:t>https://www.ausa.org/publications/pursuit-general-theory-proxy-warfare</a:t>
            </a:r>
          </a:p>
        </p:txBody>
      </p:sp>
      <p:pic>
        <p:nvPicPr>
          <p:cNvPr id="9" name="Picture 8">
            <a:extLst>
              <a:ext uri="{FF2B5EF4-FFF2-40B4-BE49-F238E27FC236}">
                <a16:creationId xmlns:a16="http://schemas.microsoft.com/office/drawing/2014/main" id="{AD2DF367-05A9-4544-9493-B7F7186017AD}"/>
              </a:ext>
            </a:extLst>
          </p:cNvPr>
          <p:cNvPicPr>
            <a:picLocks noChangeAspect="1"/>
          </p:cNvPicPr>
          <p:nvPr/>
        </p:nvPicPr>
        <p:blipFill rotWithShape="1">
          <a:blip r:embed="rId4"/>
          <a:srcRect l="12830" t="11677" r="25661" b="17156"/>
          <a:stretch/>
        </p:blipFill>
        <p:spPr>
          <a:xfrm>
            <a:off x="2121518" y="5113220"/>
            <a:ext cx="2364317" cy="1538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4D13AEAE-D89D-4467-9B39-8D1A6D672371}"/>
              </a:ext>
            </a:extLst>
          </p:cNvPr>
          <p:cNvSpPr/>
          <p:nvPr/>
        </p:nvSpPr>
        <p:spPr>
          <a:xfrm>
            <a:off x="4441987" y="5026415"/>
            <a:ext cx="4483293" cy="1512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Calibri  "/>
              </a:rPr>
              <a:t>Time, Power, and Principal Agent Problems: Why the U.S. Army is Ill-Suited for Proxy Warfare Hotspots</a:t>
            </a:r>
          </a:p>
          <a:p>
            <a:pPr algn="ctr"/>
            <a:r>
              <a:rPr lang="en-US" sz="1200" i="1" dirty="0">
                <a:solidFill>
                  <a:schemeClr val="tx1"/>
                </a:solidFill>
                <a:latin typeface="Calibri  "/>
              </a:rPr>
              <a:t>Military Review, March-April 2019</a:t>
            </a:r>
          </a:p>
          <a:p>
            <a:pPr algn="ctr"/>
            <a:endParaRPr lang="en-US" sz="1400" i="1" dirty="0">
              <a:solidFill>
                <a:schemeClr val="tx1"/>
              </a:solidFill>
              <a:latin typeface="Calibri  "/>
            </a:endParaRPr>
          </a:p>
          <a:p>
            <a:pPr algn="ctr"/>
            <a:r>
              <a:rPr lang="en-US" sz="1100" b="1" dirty="0">
                <a:solidFill>
                  <a:schemeClr val="tx1"/>
                </a:solidFill>
                <a:latin typeface="Calibri  "/>
              </a:rPr>
              <a:t>Available at:</a:t>
            </a:r>
          </a:p>
          <a:p>
            <a:pPr algn="ctr"/>
            <a:r>
              <a:rPr lang="en-US" sz="1200" dirty="0">
                <a:solidFill>
                  <a:schemeClr val="tx1"/>
                </a:solidFill>
                <a:latin typeface="Calibri  "/>
              </a:rPr>
              <a:t>https://www.armyupress.army.mil/Portals/7/military-review/Archives/English/MA-2019/Fox-Proxy-Warfare.pdf</a:t>
            </a:r>
          </a:p>
        </p:txBody>
      </p:sp>
    </p:spTree>
    <p:extLst>
      <p:ext uri="{BB962C8B-B14F-4D97-AF65-F5344CB8AC3E}">
        <p14:creationId xmlns:p14="http://schemas.microsoft.com/office/powerpoint/2010/main" val="256687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C51D28-B328-401E-A407-62D5A54896DD}"/>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Argument</a:t>
            </a:r>
          </a:p>
        </p:txBody>
      </p:sp>
      <p:sp>
        <p:nvSpPr>
          <p:cNvPr id="4" name="Rectangle 3">
            <a:extLst>
              <a:ext uri="{FF2B5EF4-FFF2-40B4-BE49-F238E27FC236}">
                <a16:creationId xmlns:a16="http://schemas.microsoft.com/office/drawing/2014/main" id="{EE699593-4BA8-4674-A5A3-769D3B423DAF}"/>
              </a:ext>
            </a:extLst>
          </p:cNvPr>
          <p:cNvSpPr/>
          <p:nvPr/>
        </p:nvSpPr>
        <p:spPr>
          <a:xfrm>
            <a:off x="474452" y="797430"/>
            <a:ext cx="8195096" cy="5497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latin typeface="Calibri  "/>
              </a:rPr>
              <a:t>The U.S. Army is ill-suited for warfare in the proxy environment because: </a:t>
            </a:r>
          </a:p>
          <a:p>
            <a:endParaRPr lang="en-US" dirty="0">
              <a:solidFill>
                <a:schemeClr val="tx1"/>
              </a:solidFill>
              <a:latin typeface="Calibri  "/>
            </a:endParaRPr>
          </a:p>
          <a:p>
            <a:pPr marL="457200" indent="-457200">
              <a:buAutoNum type="arabicParenR"/>
            </a:pPr>
            <a:r>
              <a:rPr lang="en-US" dirty="0">
                <a:solidFill>
                  <a:schemeClr val="tx1"/>
                </a:solidFill>
                <a:latin typeface="Calibri  "/>
              </a:rPr>
              <a:t>It does not understand that it and its proxy’s interests wane over time.</a:t>
            </a:r>
          </a:p>
          <a:p>
            <a:pPr marL="457200" indent="-457200">
              <a:buAutoNum type="arabicParenR"/>
            </a:pPr>
            <a:endParaRPr lang="en-US" dirty="0">
              <a:solidFill>
                <a:schemeClr val="tx1"/>
              </a:solidFill>
              <a:latin typeface="Calibri  "/>
            </a:endParaRPr>
          </a:p>
          <a:p>
            <a:pPr marL="457200" indent="-457200">
              <a:buAutoNum type="arabicParenR"/>
            </a:pPr>
            <a:r>
              <a:rPr lang="en-US" dirty="0">
                <a:solidFill>
                  <a:schemeClr val="tx1"/>
                </a:solidFill>
                <a:latin typeface="Calibri  "/>
              </a:rPr>
              <a:t>It mismanages the fixed time it possesses over a proxy (political and military). </a:t>
            </a:r>
          </a:p>
          <a:p>
            <a:pPr marL="457200" indent="-457200">
              <a:buAutoNum type="arabicParenR"/>
            </a:pPr>
            <a:endParaRPr lang="en-US" dirty="0">
              <a:solidFill>
                <a:schemeClr val="tx1"/>
              </a:solidFill>
              <a:latin typeface="Calibri  "/>
            </a:endParaRPr>
          </a:p>
          <a:p>
            <a:pPr marL="457200" indent="-457200">
              <a:buAutoNum type="arabicParenR"/>
            </a:pPr>
            <a:r>
              <a:rPr lang="en-US" dirty="0">
                <a:solidFill>
                  <a:schemeClr val="tx1"/>
                </a:solidFill>
                <a:latin typeface="Calibri  "/>
              </a:rPr>
              <a:t>It does not understand the finite power it possesses over a proxy (political and military).</a:t>
            </a:r>
          </a:p>
          <a:p>
            <a:pPr marL="457200" indent="-457200">
              <a:buAutoNum type="arabicParenR"/>
            </a:pPr>
            <a:endParaRPr lang="en-US" dirty="0">
              <a:solidFill>
                <a:schemeClr val="tx1"/>
              </a:solidFill>
              <a:latin typeface="Calibri  "/>
            </a:endParaRPr>
          </a:p>
          <a:p>
            <a:pPr marL="457200" indent="-457200">
              <a:buAutoNum type="arabicParenR"/>
            </a:pPr>
            <a:r>
              <a:rPr lang="en-US" dirty="0">
                <a:solidFill>
                  <a:schemeClr val="tx1"/>
                </a:solidFill>
                <a:latin typeface="Calibri  "/>
              </a:rPr>
              <a:t>It does not have a taxonomy for proxy war:</a:t>
            </a:r>
          </a:p>
          <a:p>
            <a:pPr marL="914400" lvl="1" indent="-457200">
              <a:buFont typeface="+mj-lt"/>
              <a:buAutoNum type="alphaLcParenR"/>
            </a:pPr>
            <a:r>
              <a:rPr lang="en-US" dirty="0">
                <a:solidFill>
                  <a:schemeClr val="tx1"/>
                </a:solidFill>
                <a:latin typeface="Calibri  "/>
              </a:rPr>
              <a:t>Theory of proxy environments (basic theoretical framework)</a:t>
            </a:r>
          </a:p>
          <a:p>
            <a:pPr marL="914400" lvl="1" indent="-457200">
              <a:buFont typeface="+mj-lt"/>
              <a:buAutoNum type="alphaLcParenR"/>
            </a:pPr>
            <a:r>
              <a:rPr lang="en-US" dirty="0">
                <a:solidFill>
                  <a:schemeClr val="tx1"/>
                </a:solidFill>
                <a:latin typeface="Calibri  "/>
              </a:rPr>
              <a:t>Theory of proxy war (political and strategic framework)</a:t>
            </a:r>
          </a:p>
          <a:p>
            <a:pPr marL="914400" lvl="1" indent="-457200">
              <a:buFont typeface="+mj-lt"/>
              <a:buAutoNum type="alphaLcParenR"/>
            </a:pPr>
            <a:r>
              <a:rPr lang="en-US" dirty="0">
                <a:solidFill>
                  <a:schemeClr val="tx1"/>
                </a:solidFill>
                <a:latin typeface="Calibri  "/>
              </a:rPr>
              <a:t>Doctrine for proxy warfare (operational and tactical)</a:t>
            </a:r>
          </a:p>
          <a:p>
            <a:pPr marL="457200" indent="-457200">
              <a:buAutoNum type="arabicParenR"/>
            </a:pPr>
            <a:endParaRPr lang="en-US" dirty="0">
              <a:solidFill>
                <a:schemeClr val="tx1"/>
              </a:solidFill>
              <a:latin typeface="Calibri  "/>
            </a:endParaRPr>
          </a:p>
          <a:p>
            <a:pPr marL="457200" indent="-457200">
              <a:buAutoNum type="arabicParenR"/>
            </a:pPr>
            <a:r>
              <a:rPr lang="en-US" dirty="0">
                <a:solidFill>
                  <a:schemeClr val="tx1"/>
                </a:solidFill>
                <a:latin typeface="Calibri  "/>
              </a:rPr>
              <a:t>Existing language obfuscates proxy relationships </a:t>
            </a:r>
          </a:p>
          <a:p>
            <a:pPr marL="914400" lvl="1" indent="-457200">
              <a:buFont typeface="+mj-lt"/>
              <a:buAutoNum type="alphaLcParenR"/>
            </a:pPr>
            <a:r>
              <a:rPr lang="en-US" dirty="0">
                <a:solidFill>
                  <a:schemeClr val="tx1"/>
                </a:solidFill>
                <a:latin typeface="Calibri  "/>
              </a:rPr>
              <a:t>Power dynamic</a:t>
            </a:r>
          </a:p>
          <a:p>
            <a:pPr marL="914400" lvl="1" indent="-457200">
              <a:buFont typeface="+mj-lt"/>
              <a:buAutoNum type="alphaLcParenR"/>
            </a:pPr>
            <a:r>
              <a:rPr lang="en-US" dirty="0">
                <a:solidFill>
                  <a:schemeClr val="tx1"/>
                </a:solidFill>
                <a:latin typeface="Calibri  "/>
              </a:rPr>
              <a:t>Principal-Agent dynamic</a:t>
            </a:r>
          </a:p>
          <a:p>
            <a:pPr marL="457200" indent="-457200">
              <a:buAutoNum type="arabicParenR"/>
            </a:pPr>
            <a:endParaRPr lang="en-US" dirty="0">
              <a:solidFill>
                <a:schemeClr val="tx1"/>
              </a:solidFill>
              <a:latin typeface="Calibri  "/>
            </a:endParaRPr>
          </a:p>
          <a:p>
            <a:pPr marL="457200" indent="-457200">
              <a:buAutoNum type="arabicParenR"/>
            </a:pPr>
            <a:r>
              <a:rPr lang="en-US" dirty="0">
                <a:solidFill>
                  <a:schemeClr val="tx1"/>
                </a:solidFill>
                <a:latin typeface="Calibri  "/>
              </a:rPr>
              <a:t>Existing language equates proxy wars with counterinsurgent or security force assistance</a:t>
            </a:r>
          </a:p>
          <a:p>
            <a:endParaRPr lang="en-US" dirty="0">
              <a:solidFill>
                <a:schemeClr val="tx1"/>
              </a:solidFill>
              <a:latin typeface="Calibri  "/>
            </a:endParaRPr>
          </a:p>
        </p:txBody>
      </p:sp>
      <p:sp>
        <p:nvSpPr>
          <p:cNvPr id="2" name="Slide Number Placeholder 1">
            <a:extLst>
              <a:ext uri="{FF2B5EF4-FFF2-40B4-BE49-F238E27FC236}">
                <a16:creationId xmlns:a16="http://schemas.microsoft.com/office/drawing/2014/main" id="{79257C8E-90A4-45FE-AE30-C3A94FD6E6E0}"/>
              </a:ext>
            </a:extLst>
          </p:cNvPr>
          <p:cNvSpPr>
            <a:spLocks noGrp="1"/>
          </p:cNvSpPr>
          <p:nvPr>
            <p:ph type="sldNum" sz="quarter" idx="12"/>
          </p:nvPr>
        </p:nvSpPr>
        <p:spPr/>
        <p:txBody>
          <a:bodyPr/>
          <a:lstStyle/>
          <a:p>
            <a:fld id="{912C4FF7-7DFE-482B-A3F4-73D765C19440}" type="slidenum">
              <a:rPr lang="en-US" smtClean="0"/>
              <a:t>3</a:t>
            </a:fld>
            <a:endParaRPr lang="en-US"/>
          </a:p>
        </p:txBody>
      </p:sp>
    </p:spTree>
    <p:extLst>
      <p:ext uri="{BB962C8B-B14F-4D97-AF65-F5344CB8AC3E}">
        <p14:creationId xmlns:p14="http://schemas.microsoft.com/office/powerpoint/2010/main" val="346460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A14210E-1C7F-4CA4-A381-333DB564D39B}"/>
              </a:ext>
            </a:extLst>
          </p:cNvPr>
          <p:cNvGraphicFramePr>
            <a:graphicFrameLocks noGrp="1"/>
          </p:cNvGraphicFramePr>
          <p:nvPr>
            <p:extLst>
              <p:ext uri="{D42A27DB-BD31-4B8C-83A1-F6EECF244321}">
                <p14:modId xmlns:p14="http://schemas.microsoft.com/office/powerpoint/2010/main" val="1508415077"/>
              </p:ext>
            </p:extLst>
          </p:nvPr>
        </p:nvGraphicFramePr>
        <p:xfrm>
          <a:off x="125083" y="819510"/>
          <a:ext cx="8893834" cy="5620017"/>
        </p:xfrm>
        <a:graphic>
          <a:graphicData uri="http://schemas.openxmlformats.org/drawingml/2006/table">
            <a:tbl>
              <a:tblPr firstRow="1" bandRow="1">
                <a:tableStyleId>{2D5ABB26-0587-4C30-8999-92F81FD0307C}</a:tableStyleId>
              </a:tblPr>
              <a:tblGrid>
                <a:gridCol w="1285118">
                  <a:extLst>
                    <a:ext uri="{9D8B030D-6E8A-4147-A177-3AD203B41FA5}">
                      <a16:colId xmlns:a16="http://schemas.microsoft.com/office/drawing/2014/main" val="1099556829"/>
                    </a:ext>
                  </a:extLst>
                </a:gridCol>
                <a:gridCol w="2325452">
                  <a:extLst>
                    <a:ext uri="{9D8B030D-6E8A-4147-A177-3AD203B41FA5}">
                      <a16:colId xmlns:a16="http://schemas.microsoft.com/office/drawing/2014/main" val="715708021"/>
                    </a:ext>
                  </a:extLst>
                </a:gridCol>
                <a:gridCol w="3059805">
                  <a:extLst>
                    <a:ext uri="{9D8B030D-6E8A-4147-A177-3AD203B41FA5}">
                      <a16:colId xmlns:a16="http://schemas.microsoft.com/office/drawing/2014/main" val="36616721"/>
                    </a:ext>
                  </a:extLst>
                </a:gridCol>
                <a:gridCol w="2223459">
                  <a:extLst>
                    <a:ext uri="{9D8B030D-6E8A-4147-A177-3AD203B41FA5}">
                      <a16:colId xmlns:a16="http://schemas.microsoft.com/office/drawing/2014/main" val="2073129629"/>
                    </a:ext>
                  </a:extLst>
                </a:gridCol>
              </a:tblGrid>
              <a:tr h="216339">
                <a:tc>
                  <a:txBody>
                    <a:bodyPr/>
                    <a:lstStyle/>
                    <a:p>
                      <a:pPr algn="ctr"/>
                      <a:r>
                        <a:rPr lang="en-US" sz="1000" b="1" dirty="0">
                          <a:solidFill>
                            <a:schemeClr val="bg1"/>
                          </a:solidFill>
                        </a:rPr>
                        <a:t>Principal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000" b="1" dirty="0">
                          <a:solidFill>
                            <a:schemeClr val="bg1"/>
                          </a:solidFill>
                        </a:rPr>
                        <a:t>Proxy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000" b="1" dirty="0">
                          <a:solidFill>
                            <a:schemeClr val="bg1"/>
                          </a:solidFill>
                        </a:rPr>
                        <a:t>Conflict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000" b="1" dirty="0">
                          <a:solidFill>
                            <a:schemeClr val="bg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323764115"/>
                  </a:ext>
                </a:extLst>
              </a:tr>
              <a:tr h="389763">
                <a:tc>
                  <a:txBody>
                    <a:bodyPr/>
                    <a:lstStyle/>
                    <a:p>
                      <a:r>
                        <a:rPr lang="en-US" sz="1100" dirty="0"/>
                        <a:t>Iran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Hezbollah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Multiple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1980s-present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545927"/>
                  </a:ext>
                </a:extLst>
              </a:tr>
              <a:tr h="389763">
                <a:tc>
                  <a:txBody>
                    <a:bodyPr/>
                    <a:lstStyle/>
                    <a:p>
                      <a:r>
                        <a:rPr lang="en-US" sz="11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Iraqi Security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Inherent Resolve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October 2014-May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261126"/>
                  </a:ext>
                </a:extLst>
              </a:tr>
              <a:tr h="389763">
                <a:tc>
                  <a:txBody>
                    <a:bodyPr/>
                    <a:lstStyle/>
                    <a:p>
                      <a:r>
                        <a:rPr lang="en-US" sz="11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Syrian Democratic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Inherent Resolve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October 2014-present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914678"/>
                  </a:ext>
                </a:extLst>
              </a:tr>
              <a:tr h="389763">
                <a:tc>
                  <a:txBody>
                    <a:bodyPr/>
                    <a:lstStyle/>
                    <a:p>
                      <a:r>
                        <a:rPr lang="en-US" sz="1100" dirty="0"/>
                        <a:t>Russia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Syrian Regime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Syrian Civil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October 2014-present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757708"/>
                  </a:ext>
                </a:extLst>
              </a:tr>
              <a:tr h="389763">
                <a:tc>
                  <a:txBody>
                    <a:bodyPr/>
                    <a:lstStyle/>
                    <a:p>
                      <a:r>
                        <a:rPr lang="en-US" sz="1100" dirty="0"/>
                        <a:t>Russia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Various proxies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Inherent Resolve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October 2014-present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199661"/>
                  </a:ext>
                </a:extLst>
              </a:tr>
              <a:tr h="389763">
                <a:tc>
                  <a:txBody>
                    <a:bodyPr/>
                    <a:lstStyle/>
                    <a:p>
                      <a:r>
                        <a:rPr lang="en-US" sz="1100" dirty="0"/>
                        <a:t>Iran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Shia Militia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Inherent Resolve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October 2014-present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238002"/>
                  </a:ext>
                </a:extLst>
              </a:tr>
              <a:tr h="389763">
                <a:tc>
                  <a:txBody>
                    <a:bodyPr/>
                    <a:lstStyle/>
                    <a:p>
                      <a:r>
                        <a:rPr lang="en-US" sz="1100" dirty="0"/>
                        <a:t>Iran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Houthi Rebels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Yemen Civil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Spring 2015-present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430078"/>
                  </a:ext>
                </a:extLst>
              </a:tr>
              <a:tr h="389763">
                <a:tc>
                  <a:txBody>
                    <a:bodyPr/>
                    <a:lstStyle/>
                    <a:p>
                      <a:r>
                        <a:rPr lang="en-US" sz="11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Filipino Defense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Defeat ISIS campaign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Fall 2016-present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595881"/>
                  </a:ext>
                </a:extLst>
              </a:tr>
              <a:tr h="389763">
                <a:tc>
                  <a:txBody>
                    <a:bodyPr/>
                    <a:lstStyle/>
                    <a:p>
                      <a:r>
                        <a:rPr lang="en-US" sz="1100" dirty="0"/>
                        <a:t>Russia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Separatists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Russo-Ukrainian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Spring 2014-present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49265"/>
                  </a:ext>
                </a:extLst>
              </a:tr>
              <a:tr h="480530">
                <a:tc>
                  <a:txBody>
                    <a:bodyPr/>
                    <a:lstStyle/>
                    <a:p>
                      <a:r>
                        <a:rPr lang="en-US" sz="11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Iraqi Security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Iraqi Freedom / New Dawn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March 2003-December 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4316204"/>
                  </a:ext>
                </a:extLst>
              </a:tr>
              <a:tr h="480530">
                <a:tc>
                  <a:txBody>
                    <a:bodyPr/>
                    <a:lstStyle/>
                    <a:p>
                      <a:r>
                        <a:rPr lang="en-US" sz="11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Afghan Defense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Enduring Freedom / Freedom Sentinel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October 2001-present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959092"/>
                  </a:ext>
                </a:extLst>
              </a:tr>
              <a:tr h="480530">
                <a:tc>
                  <a:txBody>
                    <a:bodyPr/>
                    <a:lstStyle/>
                    <a:p>
                      <a:r>
                        <a:rPr lang="en-US" sz="1100" dirty="0"/>
                        <a:t>Russia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Taliban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Operation Enduring Freedom / Freedom Sentinel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Unknown-present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188686"/>
                  </a:ext>
                </a:extLst>
              </a:tr>
              <a:tr h="344861">
                <a:tc>
                  <a:txBody>
                    <a:bodyPr/>
                    <a:lstStyle/>
                    <a:p>
                      <a:r>
                        <a:rPr lang="en-US" sz="1100" dirty="0"/>
                        <a:t>Russia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Chechen forces </a:t>
                      </a:r>
                    </a:p>
                    <a:p>
                      <a:r>
                        <a:rPr lang="en-US" sz="1100" dirty="0"/>
                        <a:t>(regular and irregular)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Multiple: Russo-Ukrainian War, Op Iraqi Freedom, Op Inherent Resolve, Op Enduring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2001-present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990107"/>
                  </a:ext>
                </a:extLst>
              </a:tr>
            </a:tbl>
          </a:graphicData>
        </a:graphic>
      </p:graphicFrame>
      <p:sp>
        <p:nvSpPr>
          <p:cNvPr id="11" name="Rectangle 10">
            <a:extLst>
              <a:ext uri="{FF2B5EF4-FFF2-40B4-BE49-F238E27FC236}">
                <a16:creationId xmlns:a16="http://schemas.microsoft.com/office/drawing/2014/main" id="{6269C359-BAF0-45C7-8D52-01D3333F6FCF}"/>
              </a:ext>
            </a:extLst>
          </p:cNvPr>
          <p:cNvSpPr/>
          <p:nvPr/>
        </p:nvSpPr>
        <p:spPr>
          <a:xfrm>
            <a:off x="250164" y="60383"/>
            <a:ext cx="8768753"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Why This Matters:</a:t>
            </a:r>
          </a:p>
          <a:p>
            <a:r>
              <a:rPr lang="en-US" b="1" i="1" dirty="0">
                <a:solidFill>
                  <a:schemeClr val="tx1"/>
                </a:solidFill>
              </a:rPr>
              <a:t>Proxy Wars Dominate Contemporary War</a:t>
            </a:r>
          </a:p>
        </p:txBody>
      </p:sp>
      <p:sp>
        <p:nvSpPr>
          <p:cNvPr id="2" name="Slide Number Placeholder 1">
            <a:extLst>
              <a:ext uri="{FF2B5EF4-FFF2-40B4-BE49-F238E27FC236}">
                <a16:creationId xmlns:a16="http://schemas.microsoft.com/office/drawing/2014/main" id="{B02D26A7-0DBD-4464-9557-E151191625B1}"/>
              </a:ext>
            </a:extLst>
          </p:cNvPr>
          <p:cNvSpPr>
            <a:spLocks noGrp="1"/>
          </p:cNvSpPr>
          <p:nvPr>
            <p:ph type="sldNum" sz="quarter" idx="12"/>
          </p:nvPr>
        </p:nvSpPr>
        <p:spPr/>
        <p:txBody>
          <a:bodyPr/>
          <a:lstStyle/>
          <a:p>
            <a:fld id="{912C4FF7-7DFE-482B-A3F4-73D765C19440}" type="slidenum">
              <a:rPr lang="en-US" smtClean="0"/>
              <a:t>4</a:t>
            </a:fld>
            <a:endParaRPr lang="en-US"/>
          </a:p>
        </p:txBody>
      </p:sp>
    </p:spTree>
    <p:extLst>
      <p:ext uri="{BB962C8B-B14F-4D97-AF65-F5344CB8AC3E}">
        <p14:creationId xmlns:p14="http://schemas.microsoft.com/office/powerpoint/2010/main" val="188736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C51D28-B328-401E-A407-62D5A54896DD}"/>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Proxy Wars Dominate Contemporary War</a:t>
            </a:r>
          </a:p>
        </p:txBody>
      </p:sp>
      <p:sp>
        <p:nvSpPr>
          <p:cNvPr id="7" name="Slide Number Placeholder 6">
            <a:extLst>
              <a:ext uri="{FF2B5EF4-FFF2-40B4-BE49-F238E27FC236}">
                <a16:creationId xmlns:a16="http://schemas.microsoft.com/office/drawing/2014/main" id="{899AB6D2-609C-4EB6-9A29-B4897D4D140A}"/>
              </a:ext>
            </a:extLst>
          </p:cNvPr>
          <p:cNvSpPr>
            <a:spLocks noGrp="1"/>
          </p:cNvSpPr>
          <p:nvPr>
            <p:ph type="sldNum" sz="quarter" idx="12"/>
          </p:nvPr>
        </p:nvSpPr>
        <p:spPr/>
        <p:txBody>
          <a:bodyPr/>
          <a:lstStyle/>
          <a:p>
            <a:fld id="{912C4FF7-7DFE-482B-A3F4-73D765C19440}" type="slidenum">
              <a:rPr lang="en-US" smtClean="0"/>
              <a:t>5</a:t>
            </a:fld>
            <a:endParaRPr lang="en-US"/>
          </a:p>
        </p:txBody>
      </p:sp>
      <p:sp>
        <p:nvSpPr>
          <p:cNvPr id="8" name="Rectangle 7">
            <a:extLst>
              <a:ext uri="{FF2B5EF4-FFF2-40B4-BE49-F238E27FC236}">
                <a16:creationId xmlns:a16="http://schemas.microsoft.com/office/drawing/2014/main" id="{8247031D-C946-4CA1-875E-B4421102B96B}"/>
              </a:ext>
            </a:extLst>
          </p:cNvPr>
          <p:cNvSpPr/>
          <p:nvPr/>
        </p:nvSpPr>
        <p:spPr>
          <a:xfrm>
            <a:off x="237227" y="624274"/>
            <a:ext cx="8669547" cy="6035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U.S. European Command (EUCOM), Posture Statement, March 2019:</a:t>
            </a:r>
          </a:p>
          <a:p>
            <a:endParaRPr lang="en-US" sz="1200" dirty="0">
              <a:solidFill>
                <a:schemeClr val="tx1"/>
              </a:solidFill>
            </a:endParaRPr>
          </a:p>
          <a:p>
            <a:pPr marL="457200" indent="-457200"/>
            <a:r>
              <a:rPr lang="en-US" sz="1600" dirty="0">
                <a:solidFill>
                  <a:schemeClr val="tx1"/>
                </a:solidFill>
              </a:rPr>
              <a:t>	</a:t>
            </a:r>
            <a:r>
              <a:rPr lang="en-US" sz="1200" dirty="0">
                <a:solidFill>
                  <a:schemeClr val="tx1"/>
                </a:solidFill>
              </a:rPr>
              <a:t>“Russia pursues its strategic objectives in Europe, while avoiding direct military conflict with the U.S. and NATO, by targeting countries through indirect action – backed up by the coercive threat of its conventional and nuclear forces. Such actions include…utilizing proxies or armed civilians, such as private military contracting companies with opaque ties to the state.”</a:t>
            </a:r>
          </a:p>
          <a:p>
            <a:pPr marL="457200" indent="-457200"/>
            <a:endParaRPr lang="en-US" sz="1200" dirty="0">
              <a:solidFill>
                <a:schemeClr val="tx1"/>
              </a:solidFill>
            </a:endParaRPr>
          </a:p>
          <a:p>
            <a:pPr marL="457200" indent="-457200"/>
            <a:r>
              <a:rPr lang="en-US" sz="1200" dirty="0">
                <a:solidFill>
                  <a:schemeClr val="tx1"/>
                </a:solidFill>
              </a:rPr>
              <a:t>	“In the Levant, Israel faces a complex set of security challenges from numerous actors across multiple domains. Israel must constantly defend itself from threats posed by Hamas, Lebanese Hezbollah, and Iran, which has expanded its network of proxies…throughout the Middle East.”</a:t>
            </a:r>
          </a:p>
          <a:p>
            <a:pPr marL="457200" indent="-457200"/>
            <a:endParaRPr lang="en-US" sz="1200" dirty="0">
              <a:solidFill>
                <a:schemeClr val="tx1"/>
              </a:solidFill>
            </a:endParaRPr>
          </a:p>
          <a:p>
            <a:pPr marL="457200" indent="-457200"/>
            <a:endParaRPr lang="en-US" sz="1200" dirty="0">
              <a:solidFill>
                <a:schemeClr val="tx1"/>
              </a:solidFill>
            </a:endParaRPr>
          </a:p>
          <a:p>
            <a:r>
              <a:rPr lang="en-US" sz="1400" b="1" dirty="0">
                <a:solidFill>
                  <a:schemeClr val="tx1"/>
                </a:solidFill>
              </a:rPr>
              <a:t>U.S. Central Command (CENTCOM), Posture Statement, February 2019:</a:t>
            </a:r>
          </a:p>
          <a:p>
            <a:endParaRPr lang="en-US" sz="1200" dirty="0">
              <a:solidFill>
                <a:schemeClr val="tx1"/>
              </a:solidFill>
            </a:endParaRPr>
          </a:p>
          <a:p>
            <a:pPr marL="457200" indent="-457200"/>
            <a:r>
              <a:rPr lang="en-US" sz="1200" dirty="0">
                <a:solidFill>
                  <a:schemeClr val="tx1"/>
                </a:solidFill>
              </a:rPr>
              <a:t>	“If the major actors and their proxies become embroiled in a competition for influence in Syria, this may create space for ISIS remnants or other terrorist groups to reform or reconstitute.”	</a:t>
            </a:r>
          </a:p>
          <a:p>
            <a:pPr marL="457200" indent="-457200"/>
            <a:r>
              <a:rPr lang="en-US" sz="1200" dirty="0">
                <a:solidFill>
                  <a:schemeClr val="tx1"/>
                </a:solidFill>
              </a:rPr>
              <a:t>		</a:t>
            </a:r>
          </a:p>
          <a:p>
            <a:pPr marL="457200" indent="-457200"/>
            <a:r>
              <a:rPr lang="en-US" sz="1200" dirty="0">
                <a:solidFill>
                  <a:schemeClr val="tx1"/>
                </a:solidFill>
              </a:rPr>
              <a:t>	“To conceal its culpability, the Iranian regime masks its malign activities through proxies and surrogates enabled by the Iran Threat Network (ITN) in Yemen, Syria, Iraq, and Lebanon”</a:t>
            </a:r>
          </a:p>
          <a:p>
            <a:pPr marL="457200" indent="-457200"/>
            <a:r>
              <a:rPr lang="en-US" sz="1200" dirty="0">
                <a:solidFill>
                  <a:schemeClr val="tx1"/>
                </a:solidFill>
              </a:rPr>
              <a:t>	</a:t>
            </a:r>
          </a:p>
          <a:p>
            <a:pPr marL="457200" indent="-457200"/>
            <a:r>
              <a:rPr lang="en-US" sz="1200" dirty="0">
                <a:solidFill>
                  <a:schemeClr val="tx1"/>
                </a:solidFill>
              </a:rPr>
              <a:t>	“The conflict in Yemen opened opportunities for Iran, which continues to provide support to the Houthis aimed at building a proxy force designed to pressure the SLC and expand Iranian regional influence.”</a:t>
            </a:r>
            <a:r>
              <a:rPr lang="en-US" sz="1600" dirty="0">
                <a:solidFill>
                  <a:schemeClr val="tx1"/>
                </a:solidFill>
              </a:rPr>
              <a:t> </a:t>
            </a:r>
          </a:p>
          <a:p>
            <a:pPr marL="457200" indent="-457200"/>
            <a:endParaRPr lang="en-US" sz="1200" dirty="0">
              <a:solidFill>
                <a:schemeClr val="tx1"/>
              </a:solidFill>
            </a:endParaRPr>
          </a:p>
          <a:p>
            <a:pPr marL="457200" indent="-457200"/>
            <a:endParaRPr lang="en-US" sz="1200" dirty="0">
              <a:solidFill>
                <a:schemeClr val="tx1"/>
              </a:solidFill>
            </a:endParaRPr>
          </a:p>
          <a:p>
            <a:pPr marL="457200" indent="-457200"/>
            <a:r>
              <a:rPr lang="en-US" sz="1400" b="1" dirty="0">
                <a:solidFill>
                  <a:schemeClr val="tx1"/>
                </a:solidFill>
              </a:rPr>
              <a:t>U.S. Indo-Pacific Command (INDOPACOM), SASC Opening Statement, February 2019:</a:t>
            </a:r>
            <a:endParaRPr lang="en-US" sz="1600" b="1" dirty="0">
              <a:solidFill>
                <a:schemeClr val="tx1"/>
              </a:solidFill>
            </a:endParaRPr>
          </a:p>
          <a:p>
            <a:pPr marL="457200" indent="-457200"/>
            <a:endParaRPr lang="en-US" sz="1200" dirty="0">
              <a:solidFill>
                <a:schemeClr val="tx1"/>
              </a:solidFill>
            </a:endParaRPr>
          </a:p>
          <a:p>
            <a:pPr marL="457200" indent="-457200"/>
            <a:r>
              <a:rPr lang="en-US" sz="1200" dirty="0">
                <a:solidFill>
                  <a:schemeClr val="tx1"/>
                </a:solidFill>
              </a:rPr>
              <a:t>	“Terrorism and other non-state actors also pose threats to our vision of a Free and Open Indo-Pacific…as evidenced in 2017 when ISIS captured the Southern Philippines city of </a:t>
            </a:r>
            <a:r>
              <a:rPr lang="en-US" sz="1200" dirty="0" err="1">
                <a:solidFill>
                  <a:schemeClr val="tx1"/>
                </a:solidFill>
              </a:rPr>
              <a:t>Marawi</a:t>
            </a:r>
            <a:r>
              <a:rPr lang="en-US" sz="1200" dirty="0">
                <a:solidFill>
                  <a:schemeClr val="tx1"/>
                </a:solidFill>
              </a:rPr>
              <a:t> – a city of more than 200,000 people.”</a:t>
            </a:r>
          </a:p>
          <a:p>
            <a:pPr marL="457200" indent="-457200"/>
            <a:endParaRPr lang="en-US" sz="1200" dirty="0">
              <a:solidFill>
                <a:schemeClr val="tx1"/>
              </a:solidFill>
            </a:endParaRPr>
          </a:p>
        </p:txBody>
      </p:sp>
    </p:spTree>
    <p:extLst>
      <p:ext uri="{BB962C8B-B14F-4D97-AF65-F5344CB8AC3E}">
        <p14:creationId xmlns:p14="http://schemas.microsoft.com/office/powerpoint/2010/main" val="20993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C51D28-B328-401E-A407-62D5A54896DD}"/>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Proxy Wars Dominate Contemporary War</a:t>
            </a:r>
          </a:p>
        </p:txBody>
      </p:sp>
      <p:sp>
        <p:nvSpPr>
          <p:cNvPr id="7" name="Slide Number Placeholder 6">
            <a:extLst>
              <a:ext uri="{FF2B5EF4-FFF2-40B4-BE49-F238E27FC236}">
                <a16:creationId xmlns:a16="http://schemas.microsoft.com/office/drawing/2014/main" id="{899AB6D2-609C-4EB6-9A29-B4897D4D140A}"/>
              </a:ext>
            </a:extLst>
          </p:cNvPr>
          <p:cNvSpPr>
            <a:spLocks noGrp="1"/>
          </p:cNvSpPr>
          <p:nvPr>
            <p:ph type="sldNum" sz="quarter" idx="12"/>
          </p:nvPr>
        </p:nvSpPr>
        <p:spPr/>
        <p:txBody>
          <a:bodyPr/>
          <a:lstStyle/>
          <a:p>
            <a:fld id="{912C4FF7-7DFE-482B-A3F4-73D765C19440}" type="slidenum">
              <a:rPr lang="en-US" smtClean="0"/>
              <a:t>6</a:t>
            </a:fld>
            <a:endParaRPr lang="en-US"/>
          </a:p>
        </p:txBody>
      </p:sp>
      <p:sp>
        <p:nvSpPr>
          <p:cNvPr id="8" name="Rectangle 7">
            <a:extLst>
              <a:ext uri="{FF2B5EF4-FFF2-40B4-BE49-F238E27FC236}">
                <a16:creationId xmlns:a16="http://schemas.microsoft.com/office/drawing/2014/main" id="{8247031D-C946-4CA1-875E-B4421102B96B}"/>
              </a:ext>
            </a:extLst>
          </p:cNvPr>
          <p:cNvSpPr/>
          <p:nvPr/>
        </p:nvSpPr>
        <p:spPr>
          <a:xfrm>
            <a:off x="237227" y="624274"/>
            <a:ext cx="8669547" cy="6035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endParaRPr lang="en-US" sz="1200" dirty="0">
              <a:solidFill>
                <a:schemeClr val="tx1"/>
              </a:solidFill>
            </a:endParaRPr>
          </a:p>
          <a:p>
            <a:pPr marL="457200" indent="-457200"/>
            <a:r>
              <a:rPr lang="en-US" sz="1400" b="1" dirty="0">
                <a:solidFill>
                  <a:schemeClr val="tx1"/>
                </a:solidFill>
              </a:rPr>
              <a:t>U.S. Special Operations Command (SOCOM), HASC Testimony on Emerging Threats, February 2018:</a:t>
            </a:r>
          </a:p>
          <a:p>
            <a:pPr marL="457200" indent="-457200"/>
            <a:endParaRPr lang="en-US" sz="1200" dirty="0">
              <a:solidFill>
                <a:schemeClr val="tx1"/>
              </a:solidFill>
            </a:endParaRPr>
          </a:p>
          <a:p>
            <a:pPr marL="457200" indent="-457200"/>
            <a:r>
              <a:rPr lang="en-US" sz="1600" dirty="0">
                <a:solidFill>
                  <a:schemeClr val="tx1"/>
                </a:solidFill>
              </a:rPr>
              <a:t>	“</a:t>
            </a:r>
            <a:r>
              <a:rPr lang="en-US" sz="1200" dirty="0">
                <a:solidFill>
                  <a:schemeClr val="tx1"/>
                </a:solidFill>
              </a:rPr>
              <a:t>Iran took advantage of regional instability to expand its influence through partners and proxies…To counter these efforts Special Operations Forces support United States Central Command through a variety of activities in order to degrade Iranian influence…and disrupt their actions.”</a:t>
            </a:r>
          </a:p>
          <a:p>
            <a:pPr marL="457200" indent="-457200"/>
            <a:r>
              <a:rPr lang="en-US" sz="1200" dirty="0">
                <a:solidFill>
                  <a:schemeClr val="tx1"/>
                </a:solidFill>
              </a:rPr>
              <a:t>	</a:t>
            </a:r>
          </a:p>
          <a:p>
            <a:pPr marL="457200" indent="-457200"/>
            <a:r>
              <a:rPr lang="en-US" sz="1200" dirty="0">
                <a:solidFill>
                  <a:schemeClr val="tx1"/>
                </a:solidFill>
              </a:rPr>
              <a:t>	“…SOF provides unique options to counter Russia’s use of indirect actions and unconventional warfare…SOF maintains persistent presence and effects in many European countries…”</a:t>
            </a:r>
          </a:p>
          <a:p>
            <a:pPr marL="457200" indent="-457200"/>
            <a:endParaRPr lang="en-US" sz="1200" dirty="0">
              <a:solidFill>
                <a:schemeClr val="tx1"/>
              </a:solidFill>
            </a:endParaRPr>
          </a:p>
          <a:p>
            <a:pPr marL="457200" indent="-457200"/>
            <a:r>
              <a:rPr lang="en-US" sz="1400" b="1" dirty="0">
                <a:solidFill>
                  <a:schemeClr val="tx1"/>
                </a:solidFill>
              </a:rPr>
              <a:t>U.S. Africa Command (AFRICOM), Posture Statement, 2018:</a:t>
            </a:r>
          </a:p>
          <a:p>
            <a:pPr marL="457200" indent="-457200"/>
            <a:r>
              <a:rPr lang="en-US" sz="1600" dirty="0">
                <a:solidFill>
                  <a:schemeClr val="tx1"/>
                </a:solidFill>
              </a:rPr>
              <a:t>	</a:t>
            </a:r>
          </a:p>
          <a:p>
            <a:pPr marL="457200" indent="-457200"/>
            <a:r>
              <a:rPr lang="en-US" sz="1600" dirty="0">
                <a:solidFill>
                  <a:schemeClr val="tx1"/>
                </a:solidFill>
                <a:ea typeface="Arial" panose="020B0604020202020204" pitchFamily="34" charset="0"/>
              </a:rPr>
              <a:t>	</a:t>
            </a:r>
            <a:r>
              <a:rPr lang="en-US" sz="1200" dirty="0">
                <a:solidFill>
                  <a:schemeClr val="tx1"/>
                </a:solidFill>
                <a:ea typeface="Arial" panose="020B0604020202020204" pitchFamily="34" charset="0"/>
              </a:rPr>
              <a:t>American military forces continue to target al-Shabaab, Boko Haram, Al Qaeda, and the Islamic State in Africa through “Remote or accompanied advise and assist missions”. </a:t>
            </a:r>
          </a:p>
          <a:p>
            <a:pPr marL="457200" indent="-457200"/>
            <a:endParaRPr lang="en-US" sz="1200" dirty="0">
              <a:solidFill>
                <a:schemeClr val="tx1"/>
              </a:solidFill>
            </a:endParaRPr>
          </a:p>
          <a:p>
            <a:pPr marL="457200" indent="-457200"/>
            <a:r>
              <a:rPr lang="en-US" sz="1400" b="1" dirty="0">
                <a:solidFill>
                  <a:schemeClr val="tx1"/>
                </a:solidFill>
              </a:rPr>
              <a:t>U.S. Southern Command (SOUTHCOM), Posture Statement, February 2019: </a:t>
            </a:r>
          </a:p>
          <a:p>
            <a:pPr marL="457200" indent="-457200"/>
            <a:endParaRPr lang="en-US" sz="1200" dirty="0">
              <a:solidFill>
                <a:schemeClr val="tx1"/>
              </a:solidFill>
            </a:endParaRPr>
          </a:p>
          <a:p>
            <a:pPr marL="457200" indent="-457200"/>
            <a:r>
              <a:rPr lang="en-US" sz="1200" dirty="0"/>
              <a:t>	</a:t>
            </a:r>
            <a:r>
              <a:rPr lang="en-US" sz="1200" dirty="0">
                <a:solidFill>
                  <a:schemeClr val="tx1"/>
                </a:solidFill>
              </a:rPr>
              <a:t>“Russia and China are expanding their influence in the Western Hemisphere…Both enable —and are enabled by—actions in Venezuela, Nicaragua, and Cuba that threaten hemispheric security and prosperity...”</a:t>
            </a:r>
          </a:p>
          <a:p>
            <a:pPr marL="457200" indent="-457200"/>
            <a:endParaRPr lang="en-US" sz="1200" dirty="0">
              <a:solidFill>
                <a:schemeClr val="tx1"/>
              </a:solidFill>
            </a:endParaRPr>
          </a:p>
          <a:p>
            <a:pPr marL="457200" indent="-457200"/>
            <a:r>
              <a:rPr lang="en-US" sz="1200" dirty="0">
                <a:solidFill>
                  <a:schemeClr val="tx1"/>
                </a:solidFill>
              </a:rPr>
              <a:t>	“It (Iran) has deepened its anti-U.S. influence campaign in Spanish language media, and its proxy Lebanese Hezbollah maintains facilitation networks throughout the region...” </a:t>
            </a:r>
          </a:p>
        </p:txBody>
      </p:sp>
    </p:spTree>
    <p:extLst>
      <p:ext uri="{BB962C8B-B14F-4D97-AF65-F5344CB8AC3E}">
        <p14:creationId xmlns:p14="http://schemas.microsoft.com/office/powerpoint/2010/main" val="317037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69C359-BAF0-45C7-8D52-01D3333F6FCF}"/>
              </a:ext>
            </a:extLst>
          </p:cNvPr>
          <p:cNvSpPr/>
          <p:nvPr/>
        </p:nvSpPr>
        <p:spPr>
          <a:xfrm>
            <a:off x="0" y="60383"/>
            <a:ext cx="9144000" cy="543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Why This Matters:</a:t>
            </a:r>
          </a:p>
        </p:txBody>
      </p:sp>
      <p:sp>
        <p:nvSpPr>
          <p:cNvPr id="2" name="Slide Number Placeholder 1">
            <a:extLst>
              <a:ext uri="{FF2B5EF4-FFF2-40B4-BE49-F238E27FC236}">
                <a16:creationId xmlns:a16="http://schemas.microsoft.com/office/drawing/2014/main" id="{B02D26A7-0DBD-4464-9557-E151191625B1}"/>
              </a:ext>
            </a:extLst>
          </p:cNvPr>
          <p:cNvSpPr>
            <a:spLocks noGrp="1"/>
          </p:cNvSpPr>
          <p:nvPr>
            <p:ph type="sldNum" sz="quarter" idx="12"/>
          </p:nvPr>
        </p:nvSpPr>
        <p:spPr/>
        <p:txBody>
          <a:bodyPr/>
          <a:lstStyle/>
          <a:p>
            <a:fld id="{912C4FF7-7DFE-482B-A3F4-73D765C19440}" type="slidenum">
              <a:rPr lang="en-US" smtClean="0"/>
              <a:t>7</a:t>
            </a:fld>
            <a:endParaRPr lang="en-US"/>
          </a:p>
        </p:txBody>
      </p:sp>
      <p:sp>
        <p:nvSpPr>
          <p:cNvPr id="5" name="Rectangle 4">
            <a:extLst>
              <a:ext uri="{FF2B5EF4-FFF2-40B4-BE49-F238E27FC236}">
                <a16:creationId xmlns:a16="http://schemas.microsoft.com/office/drawing/2014/main" id="{700907ED-813C-43B4-A2AD-5659134AC02A}"/>
              </a:ext>
            </a:extLst>
          </p:cNvPr>
          <p:cNvSpPr/>
          <p:nvPr/>
        </p:nvSpPr>
        <p:spPr>
          <a:xfrm>
            <a:off x="379562" y="581144"/>
            <a:ext cx="8384876" cy="6035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Proxy wars will dominate future:</a:t>
            </a:r>
          </a:p>
          <a:p>
            <a:endParaRPr lang="en-US" sz="1600" dirty="0">
              <a:solidFill>
                <a:schemeClr val="tx1"/>
              </a:solidFill>
            </a:endParaRPr>
          </a:p>
          <a:p>
            <a:pPr marL="457200" indent="-457200"/>
            <a:r>
              <a:rPr lang="en-US" sz="1600" dirty="0">
                <a:solidFill>
                  <a:schemeClr val="tx1"/>
                </a:solidFill>
              </a:rPr>
              <a:t>	…Because nuclear weapons will continue to inhibit </a:t>
            </a:r>
            <a:r>
              <a:rPr lang="en-US" sz="1600" u="sng" dirty="0">
                <a:solidFill>
                  <a:schemeClr val="tx1"/>
                </a:solidFill>
              </a:rPr>
              <a:t>direct</a:t>
            </a:r>
            <a:r>
              <a:rPr lang="en-US" sz="1600" dirty="0">
                <a:solidFill>
                  <a:schemeClr val="tx1"/>
                </a:solidFill>
              </a:rPr>
              <a:t> great power and regional power competition;</a:t>
            </a:r>
          </a:p>
          <a:p>
            <a:pPr marL="457200" indent="-457200"/>
            <a:endParaRPr lang="en-US" sz="1600" dirty="0">
              <a:solidFill>
                <a:schemeClr val="tx1"/>
              </a:solidFill>
            </a:endParaRPr>
          </a:p>
          <a:p>
            <a:pPr marL="457200" indent="-457200"/>
            <a:r>
              <a:rPr lang="en-US" sz="1600" dirty="0">
                <a:solidFill>
                  <a:schemeClr val="tx1"/>
                </a:solidFill>
              </a:rPr>
              <a:t>	…Because unless a polarizing event occurs, great powers and regional powers will remain politically and domestically unwilling to shoulder the burden of bloody land wars the likes of Mosul, </a:t>
            </a:r>
            <a:r>
              <a:rPr lang="en-US" sz="1600" dirty="0" err="1">
                <a:solidFill>
                  <a:schemeClr val="tx1"/>
                </a:solidFill>
              </a:rPr>
              <a:t>Marawi</a:t>
            </a:r>
            <a:r>
              <a:rPr lang="en-US" sz="1600" dirty="0">
                <a:solidFill>
                  <a:schemeClr val="tx1"/>
                </a:solidFill>
              </a:rPr>
              <a:t>, Ilovaisk, </a:t>
            </a:r>
            <a:r>
              <a:rPr lang="en-US" sz="1600" dirty="0" err="1">
                <a:solidFill>
                  <a:schemeClr val="tx1"/>
                </a:solidFill>
              </a:rPr>
              <a:t>Zelenopillya</a:t>
            </a:r>
            <a:r>
              <a:rPr lang="en-US" sz="1600" dirty="0">
                <a:solidFill>
                  <a:schemeClr val="tx1"/>
                </a:solidFill>
              </a:rPr>
              <a:t>, or Donetsk Airport.  </a:t>
            </a:r>
          </a:p>
          <a:p>
            <a:endParaRPr lang="en-US" sz="1600" dirty="0">
              <a:solidFill>
                <a:schemeClr val="tx1"/>
              </a:solidFill>
            </a:endParaRPr>
          </a:p>
          <a:p>
            <a:r>
              <a:rPr lang="en-US" sz="1600" b="1" dirty="0">
                <a:solidFill>
                  <a:schemeClr val="tx1"/>
                </a:solidFill>
              </a:rPr>
              <a:t>Therefore</a:t>
            </a:r>
            <a:r>
              <a:rPr lang="en-US" sz="1600" dirty="0">
                <a:solidFill>
                  <a:schemeClr val="tx1"/>
                </a:solidFill>
              </a:rPr>
              <a:t>: </a:t>
            </a:r>
          </a:p>
          <a:p>
            <a:pPr marL="457200" indent="-457200"/>
            <a:r>
              <a:rPr lang="en-US" sz="1600" dirty="0">
                <a:solidFill>
                  <a:schemeClr val="tx1"/>
                </a:solidFill>
              </a:rPr>
              <a:t>	…great powers and regional powers will continue to </a:t>
            </a:r>
            <a:r>
              <a:rPr lang="en-US" sz="1600" u="sng" dirty="0">
                <a:solidFill>
                  <a:schemeClr val="tx1"/>
                </a:solidFill>
              </a:rPr>
              <a:t>indirectly</a:t>
            </a:r>
            <a:r>
              <a:rPr lang="en-US" sz="1600" dirty="0">
                <a:solidFill>
                  <a:schemeClr val="tx1"/>
                </a:solidFill>
              </a:rPr>
              <a:t> pursue their self-interests through intermediaries;</a:t>
            </a:r>
          </a:p>
          <a:p>
            <a:pPr marL="457200" indent="-457200"/>
            <a:endParaRPr lang="en-US" sz="1600" dirty="0">
              <a:solidFill>
                <a:schemeClr val="tx1"/>
              </a:solidFill>
            </a:endParaRPr>
          </a:p>
          <a:p>
            <a:pPr marL="457200" indent="-457200"/>
            <a:r>
              <a:rPr lang="en-US" sz="1600" dirty="0">
                <a:solidFill>
                  <a:schemeClr val="tx1"/>
                </a:solidFill>
              </a:rPr>
              <a:t>	….great powers and regional powers will continue to </a:t>
            </a:r>
            <a:r>
              <a:rPr lang="en-US" sz="1600" u="sng" dirty="0">
                <a:solidFill>
                  <a:schemeClr val="tx1"/>
                </a:solidFill>
              </a:rPr>
              <a:t>indirectly</a:t>
            </a:r>
            <a:r>
              <a:rPr lang="en-US" sz="1600" dirty="0">
                <a:solidFill>
                  <a:schemeClr val="tx1"/>
                </a:solidFill>
              </a:rPr>
              <a:t> defend their self-interests through intermediaries; </a:t>
            </a:r>
          </a:p>
          <a:p>
            <a:pPr marL="457200" indent="-457200"/>
            <a:endParaRPr lang="en-US" sz="1600" dirty="0">
              <a:solidFill>
                <a:schemeClr val="tx1"/>
              </a:solidFill>
            </a:endParaRPr>
          </a:p>
          <a:p>
            <a:pPr marL="457200" indent="-457200"/>
            <a:r>
              <a:rPr lang="en-US" sz="1600" dirty="0">
                <a:solidFill>
                  <a:schemeClr val="tx1"/>
                </a:solidFill>
              </a:rPr>
              <a:t>	…the U.S. Army must understand the phenomena of proxy war in order to advance its own cause;</a:t>
            </a:r>
          </a:p>
          <a:p>
            <a:pPr marL="457200" indent="-457200"/>
            <a:endParaRPr lang="en-US" sz="1600" dirty="0">
              <a:solidFill>
                <a:schemeClr val="tx1"/>
              </a:solidFill>
            </a:endParaRPr>
          </a:p>
          <a:p>
            <a:pPr marL="457200" indent="-457200"/>
            <a:r>
              <a:rPr lang="en-US" sz="1600" dirty="0">
                <a:solidFill>
                  <a:schemeClr val="tx1"/>
                </a:solidFill>
              </a:rPr>
              <a:t>	…the U.S. Army must understand the relationship it maintains with a proxy in order to effectively manage the relationship;</a:t>
            </a:r>
          </a:p>
          <a:p>
            <a:pPr marL="457200" indent="-457200"/>
            <a:endParaRPr lang="en-US" sz="1600" dirty="0">
              <a:solidFill>
                <a:schemeClr val="tx1"/>
              </a:solidFill>
            </a:endParaRPr>
          </a:p>
          <a:p>
            <a:pPr marL="457200" indent="-457200"/>
            <a:r>
              <a:rPr lang="en-US" sz="1600" dirty="0">
                <a:solidFill>
                  <a:schemeClr val="tx1"/>
                </a:solidFill>
              </a:rPr>
              <a:t>	…the U.S. Army must understand the phenomena of proxy war in order to disrupt and defeat its opponent’s proxy approach (</a:t>
            </a:r>
            <a:r>
              <a:rPr lang="en-US" sz="1600" i="1" dirty="0">
                <a:solidFill>
                  <a:schemeClr val="tx1"/>
                </a:solidFill>
              </a:rPr>
              <a:t>must understand it to defeat it</a:t>
            </a:r>
            <a:r>
              <a:rPr lang="en-US" sz="1600" dirty="0">
                <a:solidFill>
                  <a:schemeClr val="tx1"/>
                </a:solidFill>
              </a:rPr>
              <a:t>).</a:t>
            </a:r>
          </a:p>
          <a:p>
            <a:pPr marL="457200" indent="-457200"/>
            <a:r>
              <a:rPr lang="en-US" sz="1600" dirty="0">
                <a:solidFill>
                  <a:schemeClr val="tx1"/>
                </a:solidFill>
              </a:rPr>
              <a:t>	</a:t>
            </a:r>
          </a:p>
        </p:txBody>
      </p:sp>
    </p:spTree>
    <p:extLst>
      <p:ext uri="{BB962C8B-B14F-4D97-AF65-F5344CB8AC3E}">
        <p14:creationId xmlns:p14="http://schemas.microsoft.com/office/powerpoint/2010/main" val="150700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1C7697-2EDC-4FA6-8E32-A0729177282D}"/>
              </a:ext>
            </a:extLst>
          </p:cNvPr>
          <p:cNvGraphicFramePr>
            <a:graphicFrameLocks noGrp="1"/>
          </p:cNvGraphicFramePr>
          <p:nvPr>
            <p:extLst>
              <p:ext uri="{D42A27DB-BD31-4B8C-83A1-F6EECF244321}">
                <p14:modId xmlns:p14="http://schemas.microsoft.com/office/powerpoint/2010/main" val="2817240236"/>
              </p:ext>
            </p:extLst>
          </p:nvPr>
        </p:nvGraphicFramePr>
        <p:xfrm>
          <a:off x="165528" y="607378"/>
          <a:ext cx="8813580" cy="6202191"/>
        </p:xfrm>
        <a:graphic>
          <a:graphicData uri="http://schemas.openxmlformats.org/drawingml/2006/table">
            <a:tbl>
              <a:tblPr firstRow="1" bandRow="1">
                <a:tableStyleId>{2D5ABB26-0587-4C30-8999-92F81FD0307C}</a:tableStyleId>
              </a:tblPr>
              <a:tblGrid>
                <a:gridCol w="4585236">
                  <a:extLst>
                    <a:ext uri="{9D8B030D-6E8A-4147-A177-3AD203B41FA5}">
                      <a16:colId xmlns:a16="http://schemas.microsoft.com/office/drawing/2014/main" val="1773390163"/>
                    </a:ext>
                  </a:extLst>
                </a:gridCol>
                <a:gridCol w="1813781">
                  <a:extLst>
                    <a:ext uri="{9D8B030D-6E8A-4147-A177-3AD203B41FA5}">
                      <a16:colId xmlns:a16="http://schemas.microsoft.com/office/drawing/2014/main" val="2615660428"/>
                    </a:ext>
                  </a:extLst>
                </a:gridCol>
                <a:gridCol w="1480044">
                  <a:extLst>
                    <a:ext uri="{9D8B030D-6E8A-4147-A177-3AD203B41FA5}">
                      <a16:colId xmlns:a16="http://schemas.microsoft.com/office/drawing/2014/main" val="1539365367"/>
                    </a:ext>
                  </a:extLst>
                </a:gridCol>
                <a:gridCol w="934519">
                  <a:extLst>
                    <a:ext uri="{9D8B030D-6E8A-4147-A177-3AD203B41FA5}">
                      <a16:colId xmlns:a16="http://schemas.microsoft.com/office/drawing/2014/main" val="2468322700"/>
                    </a:ext>
                  </a:extLst>
                </a:gridCol>
              </a:tblGrid>
              <a:tr h="246161">
                <a:tc>
                  <a:txBody>
                    <a:bodyPr/>
                    <a:lstStyle/>
                    <a:p>
                      <a:pPr algn="ctr"/>
                      <a:r>
                        <a:rPr lang="en-US" sz="1050" b="1" dirty="0"/>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b="1" dirty="0"/>
                        <a:t>Type of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b="1" dirty="0"/>
                        <a:t>Publication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b="1" dirty="0"/>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041780"/>
                  </a:ext>
                </a:extLst>
              </a:tr>
              <a:tr h="246161">
                <a:tc>
                  <a:txBody>
                    <a:bodyPr/>
                    <a:lstStyle/>
                    <a:p>
                      <a:r>
                        <a:rPr lang="en-US" sz="1050" i="1" dirty="0"/>
                        <a:t>National Security Strategy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National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December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018944"/>
                  </a:ext>
                </a:extLst>
              </a:tr>
              <a:tr h="350031">
                <a:tc>
                  <a:txBody>
                    <a:bodyPr/>
                    <a:lstStyle/>
                    <a:p>
                      <a:r>
                        <a:rPr lang="en-US" sz="1050" i="1" dirty="0"/>
                        <a:t>National Defense Strategy 2018: Sharpening the American Military’s Competitive Advantage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National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January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8577"/>
                  </a:ext>
                </a:extLst>
              </a:tr>
              <a:tr h="246161">
                <a:tc>
                  <a:txBody>
                    <a:bodyPr/>
                    <a:lstStyle/>
                    <a:p>
                      <a:r>
                        <a:rPr lang="en-US" sz="1050" i="1" dirty="0"/>
                        <a:t>National Intelligence Strategy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National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January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865597"/>
                  </a:ext>
                </a:extLst>
              </a:tr>
              <a:tr h="246161">
                <a:tc>
                  <a:txBody>
                    <a:bodyPr/>
                    <a:lstStyle/>
                    <a:p>
                      <a:r>
                        <a:rPr lang="en-US" sz="1050" dirty="0"/>
                        <a:t>Joint Doctrine Note 1-19, </a:t>
                      </a:r>
                      <a:r>
                        <a:rPr lang="en-US" sz="1050" i="1" dirty="0"/>
                        <a:t>Competition Continuum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June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208643"/>
                  </a:ext>
                </a:extLst>
              </a:tr>
              <a:tr h="350031">
                <a:tc>
                  <a:txBody>
                    <a:bodyPr/>
                    <a:lstStyle/>
                    <a:p>
                      <a:r>
                        <a:rPr lang="en-US" sz="1050" dirty="0"/>
                        <a:t>Joint Operating Concept: </a:t>
                      </a:r>
                      <a:r>
                        <a:rPr lang="en-US" sz="1050" i="1" dirty="0"/>
                        <a:t>Irregular Warfare: Countering Irregular Threats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May 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375822"/>
                  </a:ext>
                </a:extLst>
              </a:tr>
              <a:tr h="350031">
                <a:tc>
                  <a:txBody>
                    <a:bodyPr/>
                    <a:lstStyle/>
                    <a:p>
                      <a:r>
                        <a:rPr lang="en-US" sz="1050" dirty="0"/>
                        <a:t>Joint Operating Environment: </a:t>
                      </a:r>
                      <a:r>
                        <a:rPr lang="en-US" sz="1050" i="1" dirty="0"/>
                        <a:t>The Joint Force in a Contested and Disordered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July 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531774"/>
                  </a:ext>
                </a:extLst>
              </a:tr>
              <a:tr h="246161">
                <a:tc>
                  <a:txBody>
                    <a:bodyPr/>
                    <a:lstStyle/>
                    <a:p>
                      <a:r>
                        <a:rPr lang="en-US" sz="1050" i="0" dirty="0"/>
                        <a:t>JP 3-0, </a:t>
                      </a:r>
                      <a:r>
                        <a:rPr lang="en-US" sz="1050" i="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October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721700"/>
                  </a:ext>
                </a:extLst>
              </a:tr>
              <a:tr h="246161">
                <a:tc>
                  <a:txBody>
                    <a:bodyPr/>
                    <a:lstStyle/>
                    <a:p>
                      <a:r>
                        <a:rPr lang="en-US" sz="1050" i="0" dirty="0"/>
                        <a:t>JP 3-05, </a:t>
                      </a:r>
                      <a:r>
                        <a:rPr lang="en-US" sz="1050" i="1" dirty="0"/>
                        <a:t>Special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July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749521"/>
                  </a:ext>
                </a:extLst>
              </a:tr>
              <a:tr h="246161">
                <a:tc>
                  <a:txBody>
                    <a:bodyPr/>
                    <a:lstStyle/>
                    <a:p>
                      <a:r>
                        <a:rPr lang="en-US" sz="1050" i="0" dirty="0"/>
                        <a:t>JP 3-20, </a:t>
                      </a:r>
                      <a:r>
                        <a:rPr lang="en-US" sz="1050" i="1" dirty="0"/>
                        <a:t>Security 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May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603957"/>
                  </a:ext>
                </a:extLst>
              </a:tr>
              <a:tr h="246161">
                <a:tc>
                  <a:txBody>
                    <a:bodyPr/>
                    <a:lstStyle/>
                    <a:p>
                      <a:r>
                        <a:rPr lang="en-US" sz="1050" i="0" dirty="0"/>
                        <a:t>JP 3-22, </a:t>
                      </a:r>
                      <a:r>
                        <a:rPr lang="en-US" sz="1050" i="1" dirty="0"/>
                        <a:t>Foreign Internal Defense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Joint Doctrine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August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528892"/>
                  </a:ext>
                </a:extLst>
              </a:tr>
              <a:tr h="246161">
                <a:tc>
                  <a:txBody>
                    <a:bodyPr/>
                    <a:lstStyle/>
                    <a:p>
                      <a:r>
                        <a:rPr lang="en-US" sz="1050" i="0" dirty="0"/>
                        <a:t>FM 3-05, </a:t>
                      </a:r>
                      <a:r>
                        <a:rPr lang="en-US" sz="1050" i="1" dirty="0"/>
                        <a:t>Army Special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Special Forces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January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5341041"/>
                  </a:ext>
                </a:extLst>
              </a:tr>
              <a:tr h="246161">
                <a:tc>
                  <a:txBody>
                    <a:bodyPr/>
                    <a:lstStyle/>
                    <a:p>
                      <a:r>
                        <a:rPr lang="en-US" sz="1050" i="0" dirty="0"/>
                        <a:t>ATP 3-05.1, </a:t>
                      </a:r>
                      <a:r>
                        <a:rPr lang="en-US" sz="1050" i="1" dirty="0"/>
                        <a:t>Unconventional Warfare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Special Forces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September 2013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85285"/>
                  </a:ext>
                </a:extLst>
              </a:tr>
              <a:tr h="246161">
                <a:tc>
                  <a:txBody>
                    <a:bodyPr/>
                    <a:lstStyle/>
                    <a:p>
                      <a:r>
                        <a:rPr lang="en-US" sz="1050" i="0" dirty="0"/>
                        <a:t>FM 3-0, </a:t>
                      </a:r>
                      <a:r>
                        <a:rPr lang="en-US" sz="1050" i="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Conventional Army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October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025037"/>
                  </a:ext>
                </a:extLst>
              </a:tr>
              <a:tr h="246161">
                <a:tc>
                  <a:txBody>
                    <a:bodyPr/>
                    <a:lstStyle/>
                    <a:p>
                      <a:r>
                        <a:rPr lang="en-US" sz="1050" i="0" dirty="0"/>
                        <a:t>ATP 3-05.20, </a:t>
                      </a:r>
                      <a:r>
                        <a:rPr lang="en-US" sz="1050" i="1" dirty="0"/>
                        <a:t>Special Operations Intelligence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Special Forces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May 2013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518079"/>
                  </a:ext>
                </a:extLst>
              </a:tr>
              <a:tr h="246161">
                <a:tc>
                  <a:txBody>
                    <a:bodyPr/>
                    <a:lstStyle/>
                    <a:p>
                      <a:r>
                        <a:rPr lang="en-US" sz="1050" i="0" dirty="0"/>
                        <a:t>ATP 3-96.1, </a:t>
                      </a:r>
                      <a:r>
                        <a:rPr lang="en-US" sz="1050" i="1" dirty="0"/>
                        <a:t>Security Force Assistance Brigade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Conventional Army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May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912416"/>
                  </a:ext>
                </a:extLst>
              </a:tr>
              <a:tr h="246161">
                <a:tc>
                  <a:txBody>
                    <a:bodyPr/>
                    <a:lstStyle/>
                    <a:p>
                      <a:r>
                        <a:rPr lang="en-US" sz="1050" i="0" dirty="0"/>
                        <a:t>ATP 3-07.10, </a:t>
                      </a:r>
                      <a:r>
                        <a:rPr lang="en-US" sz="1050" i="1" dirty="0"/>
                        <a:t>Stability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Special Forces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August 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244828"/>
                  </a:ext>
                </a:extLst>
              </a:tr>
              <a:tr h="246161">
                <a:tc>
                  <a:txBody>
                    <a:bodyPr/>
                    <a:lstStyle/>
                    <a:p>
                      <a:r>
                        <a:rPr lang="en-US" sz="1050" i="0" dirty="0"/>
                        <a:t>ATP 3-18.1, </a:t>
                      </a:r>
                      <a:r>
                        <a:rPr lang="en-US" sz="1050" i="1" dirty="0"/>
                        <a:t>Special Forces Unconventional Warfare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Special Forces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March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928975"/>
                  </a:ext>
                </a:extLst>
              </a:tr>
              <a:tr h="246161">
                <a:tc>
                  <a:txBody>
                    <a:bodyPr/>
                    <a:lstStyle/>
                    <a:p>
                      <a:r>
                        <a:rPr lang="en-US" sz="1050" i="0" dirty="0"/>
                        <a:t>TC 7-100, </a:t>
                      </a:r>
                      <a:r>
                        <a:rPr lang="en-US" sz="1050" i="1" dirty="0"/>
                        <a:t>Hybrid Threat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Training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November 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415889"/>
                  </a:ext>
                </a:extLst>
              </a:tr>
              <a:tr h="246161">
                <a:tc>
                  <a:txBody>
                    <a:bodyPr/>
                    <a:lstStyle/>
                    <a:p>
                      <a:r>
                        <a:rPr lang="en-US" sz="1050" i="0" u="none" strike="noStrike" kern="1200" dirty="0">
                          <a:effectLst/>
                        </a:rPr>
                        <a:t>TC 7-100.2, </a:t>
                      </a:r>
                      <a:r>
                        <a:rPr lang="en-US" sz="1050" i="1" u="none" strike="noStrike" kern="1200" dirty="0">
                          <a:effectLst/>
                        </a:rPr>
                        <a:t>Opposing Force Tactics</a:t>
                      </a:r>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Training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December 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93541"/>
                  </a:ext>
                </a:extLst>
              </a:tr>
              <a:tr h="246161">
                <a:tc>
                  <a:txBody>
                    <a:bodyPr/>
                    <a:lstStyle/>
                    <a:p>
                      <a:r>
                        <a:rPr lang="en-US" sz="1050" i="0" u="none" strike="noStrike" kern="1200" dirty="0">
                          <a:effectLst/>
                        </a:rPr>
                        <a:t>TC 7-100.3, </a:t>
                      </a:r>
                      <a:r>
                        <a:rPr lang="en-US" sz="1050" i="1" u="none" strike="noStrike" kern="1200" dirty="0">
                          <a:effectLst/>
                        </a:rPr>
                        <a:t>Irregular Opposing Forces</a:t>
                      </a:r>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Training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u="none" strike="noStrike" kern="1200" dirty="0">
                          <a:effectLst/>
                        </a:rPr>
                        <a:t>January 2014</a:t>
                      </a:r>
                      <a:endParaRPr 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462909"/>
                  </a:ext>
                </a:extLst>
              </a:tr>
              <a:tr h="246161">
                <a:tc>
                  <a:txBody>
                    <a:bodyPr/>
                    <a:lstStyle/>
                    <a:p>
                      <a:r>
                        <a:rPr lang="en-US" sz="1050" i="0" u="none" strike="noStrike" kern="1200" dirty="0">
                          <a:effectLst/>
                        </a:rPr>
                        <a:t>TC 7-100.4, </a:t>
                      </a:r>
                      <a:r>
                        <a:rPr lang="en-US" sz="1050" i="1" u="none" strike="noStrike" kern="1200" dirty="0">
                          <a:effectLst/>
                        </a:rPr>
                        <a:t>Hybrid Threat Force Structure Organizational Guide</a:t>
                      </a:r>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Training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June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36499"/>
                  </a:ext>
                </a:extLst>
              </a:tr>
              <a:tr h="246161">
                <a:tc>
                  <a:txBody>
                    <a:bodyPr/>
                    <a:lstStyle/>
                    <a:p>
                      <a:r>
                        <a:rPr lang="en-US" sz="1050" i="0" u="none" strike="noStrike" kern="1200" dirty="0">
                          <a:effectLst/>
                        </a:rPr>
                        <a:t>TC 7-102, </a:t>
                      </a:r>
                      <a:r>
                        <a:rPr lang="en-US" sz="1050" i="1" u="none" strike="noStrike" kern="1200" dirty="0">
                          <a:effectLst/>
                        </a:rPr>
                        <a:t>Operational Environment and Army Learning</a:t>
                      </a:r>
                      <a:endParaRPr lang="en-US"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50" dirty="0"/>
                        <a:t>Training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November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186188"/>
                  </a:ext>
                </a:extLst>
              </a:tr>
            </a:tbl>
          </a:graphicData>
        </a:graphic>
      </p:graphicFrame>
      <p:sp>
        <p:nvSpPr>
          <p:cNvPr id="3" name="Rectangle 2">
            <a:extLst>
              <a:ext uri="{FF2B5EF4-FFF2-40B4-BE49-F238E27FC236}">
                <a16:creationId xmlns:a16="http://schemas.microsoft.com/office/drawing/2014/main" id="{92C51D28-B328-401E-A407-62D5A54896DD}"/>
              </a:ext>
            </a:extLst>
          </p:cNvPr>
          <p:cNvSpPr/>
          <p:nvPr/>
        </p:nvSpPr>
        <p:spPr>
          <a:xfrm>
            <a:off x="0" y="1"/>
            <a:ext cx="9144000" cy="73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U.S. Doctrine Review</a:t>
            </a:r>
          </a:p>
        </p:txBody>
      </p:sp>
      <p:sp>
        <p:nvSpPr>
          <p:cNvPr id="2" name="Rectangle 1">
            <a:extLst>
              <a:ext uri="{FF2B5EF4-FFF2-40B4-BE49-F238E27FC236}">
                <a16:creationId xmlns:a16="http://schemas.microsoft.com/office/drawing/2014/main" id="{080E279D-11F7-45E0-84F4-5A7886B8B4F4}"/>
              </a:ext>
            </a:extLst>
          </p:cNvPr>
          <p:cNvSpPr/>
          <p:nvPr/>
        </p:nvSpPr>
        <p:spPr>
          <a:xfrm>
            <a:off x="164892" y="1742536"/>
            <a:ext cx="8812944" cy="31055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A9EA7F-09D0-42DE-87FD-E67CD340E9B8}"/>
              </a:ext>
            </a:extLst>
          </p:cNvPr>
          <p:cNvSpPr/>
          <p:nvPr/>
        </p:nvSpPr>
        <p:spPr>
          <a:xfrm>
            <a:off x="162021" y="2378015"/>
            <a:ext cx="8812944" cy="40831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99AB6D2-609C-4EB6-9A29-B4897D4D140A}"/>
              </a:ext>
            </a:extLst>
          </p:cNvPr>
          <p:cNvSpPr>
            <a:spLocks noGrp="1"/>
          </p:cNvSpPr>
          <p:nvPr>
            <p:ph type="sldNum" sz="quarter" idx="12"/>
          </p:nvPr>
        </p:nvSpPr>
        <p:spPr/>
        <p:txBody>
          <a:bodyPr/>
          <a:lstStyle/>
          <a:p>
            <a:fld id="{912C4FF7-7DFE-482B-A3F4-73D765C19440}" type="slidenum">
              <a:rPr lang="en-US" smtClean="0"/>
              <a:t>8</a:t>
            </a:fld>
            <a:endParaRPr lang="en-US"/>
          </a:p>
        </p:txBody>
      </p:sp>
      <p:sp>
        <p:nvSpPr>
          <p:cNvPr id="8" name="Rectangle 7">
            <a:extLst>
              <a:ext uri="{FF2B5EF4-FFF2-40B4-BE49-F238E27FC236}">
                <a16:creationId xmlns:a16="http://schemas.microsoft.com/office/drawing/2014/main" id="{B7D1E3F2-69B0-4FB7-B413-94023EADD052}"/>
              </a:ext>
            </a:extLst>
          </p:cNvPr>
          <p:cNvSpPr/>
          <p:nvPr/>
        </p:nvSpPr>
        <p:spPr>
          <a:xfrm>
            <a:off x="162021" y="3818852"/>
            <a:ext cx="8812944" cy="2990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61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BAE7EF5-D42A-4080-9417-ABD57E63B674}"/>
              </a:ext>
            </a:extLst>
          </p:cNvPr>
          <p:cNvGraphicFramePr/>
          <p:nvPr>
            <p:extLst>
              <p:ext uri="{D42A27DB-BD31-4B8C-83A1-F6EECF244321}">
                <p14:modId xmlns:p14="http://schemas.microsoft.com/office/powerpoint/2010/main" val="3732387724"/>
              </p:ext>
            </p:extLst>
          </p:nvPr>
        </p:nvGraphicFramePr>
        <p:xfrm>
          <a:off x="106391" y="1116881"/>
          <a:ext cx="8655171" cy="548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E800B052-37CB-4334-A534-2BD3AEF4D1D7}"/>
              </a:ext>
            </a:extLst>
          </p:cNvPr>
          <p:cNvSpPr/>
          <p:nvPr/>
        </p:nvSpPr>
        <p:spPr>
          <a:xfrm>
            <a:off x="0" y="0"/>
            <a:ext cx="9144000" cy="526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Proxyism: A Taxonomy </a:t>
            </a:r>
          </a:p>
        </p:txBody>
      </p:sp>
      <p:pic>
        <p:nvPicPr>
          <p:cNvPr id="18" name="Picture 17">
            <a:extLst>
              <a:ext uri="{FF2B5EF4-FFF2-40B4-BE49-F238E27FC236}">
                <a16:creationId xmlns:a16="http://schemas.microsoft.com/office/drawing/2014/main" id="{CF68ACC1-8380-4630-9134-B91603EE34CA}"/>
              </a:ext>
            </a:extLst>
          </p:cNvPr>
          <p:cNvPicPr>
            <a:picLocks noChangeAspect="1"/>
          </p:cNvPicPr>
          <p:nvPr/>
        </p:nvPicPr>
        <p:blipFill>
          <a:blip r:embed="rId7"/>
          <a:stretch>
            <a:fillRect/>
          </a:stretch>
        </p:blipFill>
        <p:spPr>
          <a:xfrm>
            <a:off x="218537" y="4449995"/>
            <a:ext cx="1091242" cy="2153766"/>
          </a:xfrm>
          <a:prstGeom prst="rect">
            <a:avLst/>
          </a:prstGeom>
        </p:spPr>
      </p:pic>
      <p:sp>
        <p:nvSpPr>
          <p:cNvPr id="19" name="Freeform: Shape 18">
            <a:extLst>
              <a:ext uri="{FF2B5EF4-FFF2-40B4-BE49-F238E27FC236}">
                <a16:creationId xmlns:a16="http://schemas.microsoft.com/office/drawing/2014/main" id="{BB692F68-DD2A-4D73-9610-9D76DA8DE0D3}"/>
              </a:ext>
            </a:extLst>
          </p:cNvPr>
          <p:cNvSpPr/>
          <p:nvPr/>
        </p:nvSpPr>
        <p:spPr>
          <a:xfrm>
            <a:off x="1138687" y="3683479"/>
            <a:ext cx="793630" cy="1130061"/>
          </a:xfrm>
          <a:custGeom>
            <a:avLst/>
            <a:gdLst>
              <a:gd name="connsiteX0" fmla="*/ 0 w 793630"/>
              <a:gd name="connsiteY0" fmla="*/ 1130061 h 1130061"/>
              <a:gd name="connsiteX1" fmla="*/ 793630 w 793630"/>
              <a:gd name="connsiteY1" fmla="*/ 0 h 1130061"/>
            </a:gdLst>
            <a:ahLst/>
            <a:cxnLst>
              <a:cxn ang="0">
                <a:pos x="connsiteX0" y="connsiteY0"/>
              </a:cxn>
              <a:cxn ang="0">
                <a:pos x="connsiteX1" y="connsiteY1"/>
              </a:cxn>
            </a:cxnLst>
            <a:rect l="l" t="t" r="r" b="b"/>
            <a:pathLst>
              <a:path w="793630" h="1130061">
                <a:moveTo>
                  <a:pt x="0" y="1130061"/>
                </a:moveTo>
                <a:lnTo>
                  <a:pt x="79363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7E454F-5926-49C5-9E72-30971F16021B}"/>
              </a:ext>
            </a:extLst>
          </p:cNvPr>
          <p:cNvSpPr/>
          <p:nvPr/>
        </p:nvSpPr>
        <p:spPr>
          <a:xfrm>
            <a:off x="1181819" y="4908430"/>
            <a:ext cx="2380890" cy="8627"/>
          </a:xfrm>
          <a:custGeom>
            <a:avLst/>
            <a:gdLst>
              <a:gd name="connsiteX0" fmla="*/ 0 w 2380890"/>
              <a:gd name="connsiteY0" fmla="*/ 8627 h 8627"/>
              <a:gd name="connsiteX1" fmla="*/ 2380890 w 2380890"/>
              <a:gd name="connsiteY1" fmla="*/ 0 h 8627"/>
            </a:gdLst>
            <a:ahLst/>
            <a:cxnLst>
              <a:cxn ang="0">
                <a:pos x="connsiteX0" y="connsiteY0"/>
              </a:cxn>
              <a:cxn ang="0">
                <a:pos x="connsiteX1" y="connsiteY1"/>
              </a:cxn>
            </a:cxnLst>
            <a:rect l="l" t="t" r="r" b="b"/>
            <a:pathLst>
              <a:path w="2380890" h="8627">
                <a:moveTo>
                  <a:pt x="0" y="8627"/>
                </a:moveTo>
                <a:lnTo>
                  <a:pt x="238089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7740B5-8653-4D5A-8F6D-92948EC1A5E8}"/>
              </a:ext>
            </a:extLst>
          </p:cNvPr>
          <p:cNvSpPr/>
          <p:nvPr/>
        </p:nvSpPr>
        <p:spPr>
          <a:xfrm>
            <a:off x="1250830" y="5115464"/>
            <a:ext cx="2337759" cy="465827"/>
          </a:xfrm>
          <a:custGeom>
            <a:avLst/>
            <a:gdLst>
              <a:gd name="connsiteX0" fmla="*/ 0 w 2337759"/>
              <a:gd name="connsiteY0" fmla="*/ 465827 h 465827"/>
              <a:gd name="connsiteX1" fmla="*/ 2337759 w 2337759"/>
              <a:gd name="connsiteY1" fmla="*/ 0 h 465827"/>
            </a:gdLst>
            <a:ahLst/>
            <a:cxnLst>
              <a:cxn ang="0">
                <a:pos x="connsiteX0" y="connsiteY0"/>
              </a:cxn>
              <a:cxn ang="0">
                <a:pos x="connsiteX1" y="connsiteY1"/>
              </a:cxn>
            </a:cxnLst>
            <a:rect l="l" t="t" r="r" b="b"/>
            <a:pathLst>
              <a:path w="2337759" h="465827">
                <a:moveTo>
                  <a:pt x="0" y="465827"/>
                </a:moveTo>
                <a:lnTo>
                  <a:pt x="2337759"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0DBB7F-0BE4-4D24-A0AF-3E337DD87D06}"/>
              </a:ext>
            </a:extLst>
          </p:cNvPr>
          <p:cNvSpPr/>
          <p:nvPr/>
        </p:nvSpPr>
        <p:spPr>
          <a:xfrm>
            <a:off x="1250830" y="5719313"/>
            <a:ext cx="4071668" cy="690113"/>
          </a:xfrm>
          <a:custGeom>
            <a:avLst/>
            <a:gdLst>
              <a:gd name="connsiteX0" fmla="*/ 0 w 4071668"/>
              <a:gd name="connsiteY0" fmla="*/ 0 h 690113"/>
              <a:gd name="connsiteX1" fmla="*/ 4071668 w 4071668"/>
              <a:gd name="connsiteY1" fmla="*/ 690113 h 690113"/>
            </a:gdLst>
            <a:ahLst/>
            <a:cxnLst>
              <a:cxn ang="0">
                <a:pos x="connsiteX0" y="connsiteY0"/>
              </a:cxn>
              <a:cxn ang="0">
                <a:pos x="connsiteX1" y="connsiteY1"/>
              </a:cxn>
            </a:cxnLst>
            <a:rect l="l" t="t" r="r" b="b"/>
            <a:pathLst>
              <a:path w="4071668" h="690113">
                <a:moveTo>
                  <a:pt x="0" y="0"/>
                </a:moveTo>
                <a:lnTo>
                  <a:pt x="4071668" y="690113"/>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C49298C-2A7D-47A8-8439-CA8490500890}"/>
              </a:ext>
            </a:extLst>
          </p:cNvPr>
          <p:cNvSpPr/>
          <p:nvPr/>
        </p:nvSpPr>
        <p:spPr>
          <a:xfrm>
            <a:off x="1112808" y="6469811"/>
            <a:ext cx="4209690" cy="51759"/>
          </a:xfrm>
          <a:custGeom>
            <a:avLst/>
            <a:gdLst>
              <a:gd name="connsiteX0" fmla="*/ 0 w 4209690"/>
              <a:gd name="connsiteY0" fmla="*/ 0 h 51759"/>
              <a:gd name="connsiteX1" fmla="*/ 4209690 w 4209690"/>
              <a:gd name="connsiteY1" fmla="*/ 51759 h 51759"/>
            </a:gdLst>
            <a:ahLst/>
            <a:cxnLst>
              <a:cxn ang="0">
                <a:pos x="connsiteX0" y="connsiteY0"/>
              </a:cxn>
              <a:cxn ang="0">
                <a:pos x="connsiteX1" y="connsiteY1"/>
              </a:cxn>
            </a:cxnLst>
            <a:rect l="l" t="t" r="r" b="b"/>
            <a:pathLst>
              <a:path w="4209690" h="51759">
                <a:moveTo>
                  <a:pt x="0" y="0"/>
                </a:moveTo>
                <a:lnTo>
                  <a:pt x="4209690" y="51759"/>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C6DFC4-0BAC-49E3-8258-AB6F39CD284F}"/>
              </a:ext>
            </a:extLst>
          </p:cNvPr>
          <p:cNvSpPr>
            <a:spLocks noGrp="1"/>
          </p:cNvSpPr>
          <p:nvPr>
            <p:ph type="sldNum" sz="quarter" idx="12"/>
          </p:nvPr>
        </p:nvSpPr>
        <p:spPr/>
        <p:txBody>
          <a:bodyPr/>
          <a:lstStyle/>
          <a:p>
            <a:fld id="{912C4FF7-7DFE-482B-A3F4-73D765C19440}" type="slidenum">
              <a:rPr lang="en-US" smtClean="0"/>
              <a:t>9</a:t>
            </a:fld>
            <a:endParaRPr lang="en-US"/>
          </a:p>
        </p:txBody>
      </p:sp>
    </p:spTree>
    <p:extLst>
      <p:ext uri="{BB962C8B-B14F-4D97-AF65-F5344CB8AC3E}">
        <p14:creationId xmlns:p14="http://schemas.microsoft.com/office/powerpoint/2010/main" val="33232985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2291</TotalTime>
  <Words>2216</Words>
  <Application>Microsoft Office PowerPoint</Application>
  <PresentationFormat>On-screen Show (4:3)</PresentationFormat>
  <Paragraphs>519</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vt:lpstr>
      <vt:lpstr>Calibri Light</vt:lpstr>
      <vt:lpstr>ProximaNova-Bold</vt:lpstr>
      <vt:lpstr>ProximaNova-Regular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Amos Fox</dc:creator>
  <cp:lastModifiedBy>Amos Fox</cp:lastModifiedBy>
  <cp:revision>76</cp:revision>
  <cp:lastPrinted>2019-07-12T15:43:41Z</cp:lastPrinted>
  <dcterms:created xsi:type="dcterms:W3CDTF">2019-07-07T20:51:32Z</dcterms:created>
  <dcterms:modified xsi:type="dcterms:W3CDTF">2019-09-19T16:14:39Z</dcterms:modified>
</cp:coreProperties>
</file>